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56" r:id="rId6"/>
    <p:sldId id="259" r:id="rId7"/>
    <p:sldId id="260" r:id="rId8"/>
    <p:sldId id="261" r:id="rId9"/>
    <p:sldId id="262" r:id="rId10"/>
    <p:sldId id="257" r:id="rId11"/>
    <p:sldId id="264" r:id="rId12"/>
    <p:sldId id="265" r:id="rId13"/>
    <p:sldId id="266" r:id="rId14"/>
    <p:sldId id="267" r:id="rId15"/>
    <p:sldId id="268" r:id="rId16"/>
    <p:sldId id="269" r:id="rId17"/>
    <p:sldId id="270" r:id="rId18"/>
    <p:sldId id="271" r:id="rId19"/>
    <p:sldId id="272"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89C400E9-A702-4E31-975B-1F54AB6C618A}" type="datetimeFigureOut">
              <a:rPr lang="en-AU" smtClean="0"/>
              <a:t>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115760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9C400E9-A702-4E31-975B-1F54AB6C618A}" type="datetimeFigureOut">
              <a:rPr lang="en-AU" smtClean="0"/>
              <a:t>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304646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9C400E9-A702-4E31-975B-1F54AB6C618A}" type="datetimeFigureOut">
              <a:rPr lang="en-AU" smtClean="0"/>
              <a:t>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412357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869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6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520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29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74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8636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856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29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89C400E9-A702-4E31-975B-1F54AB6C618A}" type="datetimeFigureOut">
              <a:rPr lang="en-AU" smtClean="0"/>
              <a:t>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293136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030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60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2732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31116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642287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78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70866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9229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59991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73146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400E9-A702-4E31-975B-1F54AB6C618A}" type="datetimeFigureOut">
              <a:rPr lang="en-AU" smtClean="0"/>
              <a:t>3/10/2019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3912884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696215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79314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26790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99346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D9F526A-3E68-429C-8818-2537A3F1EEFB}" type="datetimeFigureOut">
              <a:rPr lang="en-US"/>
              <a:pPr>
                <a:defRPr/>
              </a:pPr>
              <a:t>10/3/2019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89342F9-50D8-4AA1-ADB4-ED277AFE2F9A}" type="slidenum">
              <a:rPr lang="en-US"/>
              <a:pPr>
                <a:defRPr/>
              </a:pPr>
              <a:t>‹#›</a:t>
            </a:fld>
            <a:endParaRPr lang="en-US"/>
          </a:p>
        </p:txBody>
      </p:sp>
    </p:spTree>
    <p:extLst>
      <p:ext uri="{BB962C8B-B14F-4D97-AF65-F5344CB8AC3E}">
        <p14:creationId xmlns:p14="http://schemas.microsoft.com/office/powerpoint/2010/main" val="2648991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DBA2B3E-8A66-4A87-B8EF-35DD4997EBDC}" type="datetimeFigureOut">
              <a:rPr lang="en-US"/>
              <a:pPr>
                <a:defRPr/>
              </a:pPr>
              <a:t>10/3/2019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E9E23-7A48-4ADE-978D-1A30E92C05AB}" type="slidenum">
              <a:rPr lang="en-US"/>
              <a:pPr>
                <a:defRPr/>
              </a:pPr>
              <a:t>‹#›</a:t>
            </a:fld>
            <a:endParaRPr lang="en-US"/>
          </a:p>
        </p:txBody>
      </p:sp>
    </p:spTree>
    <p:extLst>
      <p:ext uri="{BB962C8B-B14F-4D97-AF65-F5344CB8AC3E}">
        <p14:creationId xmlns:p14="http://schemas.microsoft.com/office/powerpoint/2010/main" val="15973826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86B3DBC-6548-4CB2-8127-2B40D8A7FE95}" type="datetimeFigureOut">
              <a:rPr lang="en-US"/>
              <a:pPr>
                <a:defRPr/>
              </a:pPr>
              <a:t>10/3/2019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7CF3AB-5282-4826-A736-788B17D15D88}" type="slidenum">
              <a:rPr lang="en-US"/>
              <a:pPr>
                <a:defRPr/>
              </a:pPr>
              <a:t>‹#›</a:t>
            </a:fld>
            <a:endParaRPr lang="en-US"/>
          </a:p>
        </p:txBody>
      </p:sp>
    </p:spTree>
    <p:extLst>
      <p:ext uri="{BB962C8B-B14F-4D97-AF65-F5344CB8AC3E}">
        <p14:creationId xmlns:p14="http://schemas.microsoft.com/office/powerpoint/2010/main" val="1394698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46D4575-EE80-4E58-8E76-4A93D87D3005}" type="datetimeFigureOut">
              <a:rPr lang="en-US"/>
              <a:pPr>
                <a:defRPr/>
              </a:pPr>
              <a:t>10/3/2019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1FC0776-1FFA-44C8-8EB6-503BB4A1E63E}" type="slidenum">
              <a:rPr lang="en-US"/>
              <a:pPr>
                <a:defRPr/>
              </a:pPr>
              <a:t>‹#›</a:t>
            </a:fld>
            <a:endParaRPr lang="en-US"/>
          </a:p>
        </p:txBody>
      </p:sp>
    </p:spTree>
    <p:extLst>
      <p:ext uri="{BB962C8B-B14F-4D97-AF65-F5344CB8AC3E}">
        <p14:creationId xmlns:p14="http://schemas.microsoft.com/office/powerpoint/2010/main" val="2616364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F6B3213-2428-4D1E-B499-44C6E3044282}" type="datetimeFigureOut">
              <a:rPr lang="en-US"/>
              <a:pPr>
                <a:defRPr/>
              </a:pPr>
              <a:t>10/3/2019</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0AECC8F-568B-4257-94B8-9679B9D87055}" type="slidenum">
              <a:rPr lang="en-US"/>
              <a:pPr>
                <a:defRPr/>
              </a:pPr>
              <a:t>‹#›</a:t>
            </a:fld>
            <a:endParaRPr lang="en-US"/>
          </a:p>
        </p:txBody>
      </p:sp>
    </p:spTree>
    <p:extLst>
      <p:ext uri="{BB962C8B-B14F-4D97-AF65-F5344CB8AC3E}">
        <p14:creationId xmlns:p14="http://schemas.microsoft.com/office/powerpoint/2010/main" val="521037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8B3CA99-89E3-44C6-8965-0A9ED27C76A7}" type="datetimeFigureOut">
              <a:rPr lang="en-US"/>
              <a:pPr>
                <a:defRPr/>
              </a:pPr>
              <a:t>10/3/2019</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2566E93-3CE2-4AEE-A86E-49EA5B806AE6}" type="slidenum">
              <a:rPr lang="en-US"/>
              <a:pPr>
                <a:defRPr/>
              </a:pPr>
              <a:t>‹#›</a:t>
            </a:fld>
            <a:endParaRPr lang="en-US"/>
          </a:p>
        </p:txBody>
      </p:sp>
    </p:spTree>
    <p:extLst>
      <p:ext uri="{BB962C8B-B14F-4D97-AF65-F5344CB8AC3E}">
        <p14:creationId xmlns:p14="http://schemas.microsoft.com/office/powerpoint/2010/main" val="2681784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89C400E9-A702-4E31-975B-1F54AB6C618A}" type="datetimeFigureOut">
              <a:rPr lang="en-AU" smtClean="0"/>
              <a:t>3/10/2019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501213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1A5BF8B-5133-467F-9D81-AD54E1809A38}" type="datetimeFigureOut">
              <a:rPr lang="en-US"/>
              <a:pPr>
                <a:defRPr/>
              </a:pPr>
              <a:t>10/3/2019</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0080D98-1CE8-4060-9BC7-D69A3492D29E}" type="slidenum">
              <a:rPr lang="en-US"/>
              <a:pPr>
                <a:defRPr/>
              </a:pPr>
              <a:t>‹#›</a:t>
            </a:fld>
            <a:endParaRPr lang="en-US"/>
          </a:p>
        </p:txBody>
      </p:sp>
    </p:spTree>
    <p:extLst>
      <p:ext uri="{BB962C8B-B14F-4D97-AF65-F5344CB8AC3E}">
        <p14:creationId xmlns:p14="http://schemas.microsoft.com/office/powerpoint/2010/main" val="1641285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E57E837-7CDA-41A4-B1B9-07B5FC204F38}" type="datetimeFigureOut">
              <a:rPr lang="en-US"/>
              <a:pPr>
                <a:defRPr/>
              </a:pPr>
              <a:t>10/3/2019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9D9593E-5A3F-467B-B68C-E4F023AE003B}" type="slidenum">
              <a:rPr lang="en-US"/>
              <a:pPr>
                <a:defRPr/>
              </a:pPr>
              <a:t>‹#›</a:t>
            </a:fld>
            <a:endParaRPr lang="en-US"/>
          </a:p>
        </p:txBody>
      </p:sp>
    </p:spTree>
    <p:extLst>
      <p:ext uri="{BB962C8B-B14F-4D97-AF65-F5344CB8AC3E}">
        <p14:creationId xmlns:p14="http://schemas.microsoft.com/office/powerpoint/2010/main" val="38611926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F27000-225E-42BC-837E-EA34428390E6}" type="datetimeFigureOut">
              <a:rPr lang="en-US"/>
              <a:pPr>
                <a:defRPr/>
              </a:pPr>
              <a:t>10/3/2019</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A924B5E-9564-4FB1-8B1A-EAE9EE49A312}" type="slidenum">
              <a:rPr lang="en-US"/>
              <a:pPr>
                <a:defRPr/>
              </a:pPr>
              <a:t>‹#›</a:t>
            </a:fld>
            <a:endParaRPr lang="en-US"/>
          </a:p>
        </p:txBody>
      </p:sp>
    </p:spTree>
    <p:extLst>
      <p:ext uri="{BB962C8B-B14F-4D97-AF65-F5344CB8AC3E}">
        <p14:creationId xmlns:p14="http://schemas.microsoft.com/office/powerpoint/2010/main" val="3892944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591261F-0EF7-425D-ADAD-167E183FFE7E}" type="datetimeFigureOut">
              <a:rPr lang="en-US"/>
              <a:pPr>
                <a:defRPr/>
              </a:pPr>
              <a:t>10/3/2019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7C36A61-7F26-43D9-A5DE-C7A2DF2F4735}" type="slidenum">
              <a:rPr lang="en-US"/>
              <a:pPr>
                <a:defRPr/>
              </a:pPr>
              <a:t>‹#›</a:t>
            </a:fld>
            <a:endParaRPr lang="en-US"/>
          </a:p>
        </p:txBody>
      </p:sp>
    </p:spTree>
    <p:extLst>
      <p:ext uri="{BB962C8B-B14F-4D97-AF65-F5344CB8AC3E}">
        <p14:creationId xmlns:p14="http://schemas.microsoft.com/office/powerpoint/2010/main" val="537497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DBDCCCF-271C-4B63-A68B-10AC2FC34199}" type="datetimeFigureOut">
              <a:rPr lang="en-US"/>
              <a:pPr>
                <a:defRPr/>
              </a:pPr>
              <a:t>10/3/2019</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4F0B261-C408-46DE-9217-B35B05353EDD}" type="slidenum">
              <a:rPr lang="en-US"/>
              <a:pPr>
                <a:defRPr/>
              </a:pPr>
              <a:t>‹#›</a:t>
            </a:fld>
            <a:endParaRPr lang="en-US"/>
          </a:p>
        </p:txBody>
      </p:sp>
    </p:spTree>
    <p:extLst>
      <p:ext uri="{BB962C8B-B14F-4D97-AF65-F5344CB8AC3E}">
        <p14:creationId xmlns:p14="http://schemas.microsoft.com/office/powerpoint/2010/main" val="1337646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D9626F3-4F46-40FE-A2E9-98121CB7027F}" type="datetimeFigureOut">
              <a:rPr lang="ms-MY"/>
              <a:pPr>
                <a:defRPr/>
              </a:pPr>
              <a:t>3/10/2019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E9DA3E-5BF8-4961-962D-3823F6B6EE7B}" type="slidenum">
              <a:rPr lang="ms-MY"/>
              <a:pPr>
                <a:defRPr/>
              </a:pPr>
              <a:t>‹#›</a:t>
            </a:fld>
            <a:endParaRPr lang="ms-MY"/>
          </a:p>
        </p:txBody>
      </p:sp>
    </p:spTree>
    <p:extLst>
      <p:ext uri="{BB962C8B-B14F-4D97-AF65-F5344CB8AC3E}">
        <p14:creationId xmlns:p14="http://schemas.microsoft.com/office/powerpoint/2010/main" val="1411186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39879FE-4FBB-4DB9-9D7A-14CA41590574}" type="datetimeFigureOut">
              <a:rPr lang="ms-MY"/>
              <a:pPr>
                <a:defRPr/>
              </a:pPr>
              <a:t>3/10/2019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1250C89-3FBF-45F9-AA5E-E4BAC470DFE1}" type="slidenum">
              <a:rPr lang="ms-MY"/>
              <a:pPr>
                <a:defRPr/>
              </a:pPr>
              <a:t>‹#›</a:t>
            </a:fld>
            <a:endParaRPr lang="ms-MY"/>
          </a:p>
        </p:txBody>
      </p:sp>
    </p:spTree>
    <p:extLst>
      <p:ext uri="{BB962C8B-B14F-4D97-AF65-F5344CB8AC3E}">
        <p14:creationId xmlns:p14="http://schemas.microsoft.com/office/powerpoint/2010/main" val="8972195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9ADEF65-52C7-40C3-8613-1DAF539ED29C}" type="datetimeFigureOut">
              <a:rPr lang="ms-MY"/>
              <a:pPr>
                <a:defRPr/>
              </a:pPr>
              <a:t>3/10/2019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AB8E5E89-C37A-472D-A5B0-C117158D71F0}" type="slidenum">
              <a:rPr lang="ms-MY"/>
              <a:pPr>
                <a:defRPr/>
              </a:pPr>
              <a:t>‹#›</a:t>
            </a:fld>
            <a:endParaRPr lang="ms-MY"/>
          </a:p>
        </p:txBody>
      </p:sp>
    </p:spTree>
    <p:extLst>
      <p:ext uri="{BB962C8B-B14F-4D97-AF65-F5344CB8AC3E}">
        <p14:creationId xmlns:p14="http://schemas.microsoft.com/office/powerpoint/2010/main" val="1739968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6249E34D-3C21-48F3-8F35-25B56C87CF03}" type="datetimeFigureOut">
              <a:rPr lang="ms-MY"/>
              <a:pPr>
                <a:defRPr/>
              </a:pPr>
              <a:t>3/10/2019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CA7EA9E-72AB-4B95-B2B2-ECB11A543C5B}" type="slidenum">
              <a:rPr lang="ms-MY"/>
              <a:pPr>
                <a:defRPr/>
              </a:pPr>
              <a:t>‹#›</a:t>
            </a:fld>
            <a:endParaRPr lang="ms-MY"/>
          </a:p>
        </p:txBody>
      </p:sp>
    </p:spTree>
    <p:extLst>
      <p:ext uri="{BB962C8B-B14F-4D97-AF65-F5344CB8AC3E}">
        <p14:creationId xmlns:p14="http://schemas.microsoft.com/office/powerpoint/2010/main" val="42856839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5457580-540C-4724-94D2-3AD680CDC350}" type="datetimeFigureOut">
              <a:rPr lang="ms-MY"/>
              <a:pPr>
                <a:defRPr/>
              </a:pPr>
              <a:t>3/10/2019</a:t>
            </a:fld>
            <a:endParaRPr lang="ms-MY"/>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1C7EB83-DFD5-40FE-B013-218726F3C22F}" type="slidenum">
              <a:rPr lang="ms-MY"/>
              <a:pPr>
                <a:defRPr/>
              </a:pPr>
              <a:t>‹#›</a:t>
            </a:fld>
            <a:endParaRPr lang="ms-MY"/>
          </a:p>
        </p:txBody>
      </p:sp>
    </p:spTree>
    <p:extLst>
      <p:ext uri="{BB962C8B-B14F-4D97-AF65-F5344CB8AC3E}">
        <p14:creationId xmlns:p14="http://schemas.microsoft.com/office/powerpoint/2010/main" val="2971548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89C400E9-A702-4E31-975B-1F54AB6C618A}" type="datetimeFigureOut">
              <a:rPr lang="en-AU" smtClean="0"/>
              <a:t>3/10/2019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39202978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D3E35D4-FF3D-4536-9A99-AAF39F70A222}" type="datetimeFigureOut">
              <a:rPr lang="ms-MY"/>
              <a:pPr>
                <a:defRPr/>
              </a:pPr>
              <a:t>3/10/2019</a:t>
            </a:fld>
            <a:endParaRPr lang="ms-MY"/>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0C88992B-A252-4AD1-839D-C788E1E3C09E}" type="slidenum">
              <a:rPr lang="ms-MY"/>
              <a:pPr>
                <a:defRPr/>
              </a:pPr>
              <a:t>‹#›</a:t>
            </a:fld>
            <a:endParaRPr lang="ms-MY"/>
          </a:p>
        </p:txBody>
      </p:sp>
    </p:spTree>
    <p:extLst>
      <p:ext uri="{BB962C8B-B14F-4D97-AF65-F5344CB8AC3E}">
        <p14:creationId xmlns:p14="http://schemas.microsoft.com/office/powerpoint/2010/main" val="26600686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3C7A59D-230E-4A7E-8430-61DC7976CDD7}" type="datetimeFigureOut">
              <a:rPr lang="ms-MY"/>
              <a:pPr>
                <a:defRPr/>
              </a:pPr>
              <a:t>3/10/2019</a:t>
            </a:fld>
            <a:endParaRPr lang="ms-MY"/>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2D1B9A0-DF87-48B1-908F-BF4A335878F8}" type="slidenum">
              <a:rPr lang="ms-MY"/>
              <a:pPr>
                <a:defRPr/>
              </a:pPr>
              <a:t>‹#›</a:t>
            </a:fld>
            <a:endParaRPr lang="ms-MY"/>
          </a:p>
        </p:txBody>
      </p:sp>
    </p:spTree>
    <p:extLst>
      <p:ext uri="{BB962C8B-B14F-4D97-AF65-F5344CB8AC3E}">
        <p14:creationId xmlns:p14="http://schemas.microsoft.com/office/powerpoint/2010/main" val="9865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FF263F8-01EA-42A6-9317-06B576B63AEE}" type="datetimeFigureOut">
              <a:rPr lang="ms-MY"/>
              <a:pPr>
                <a:defRPr/>
              </a:pPr>
              <a:t>3/10/2019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0644FD3-C5CA-4A04-90EE-54288D7E58C3}" type="slidenum">
              <a:rPr lang="ms-MY"/>
              <a:pPr>
                <a:defRPr/>
              </a:pPr>
              <a:t>‹#›</a:t>
            </a:fld>
            <a:endParaRPr lang="ms-MY"/>
          </a:p>
        </p:txBody>
      </p:sp>
    </p:spTree>
    <p:extLst>
      <p:ext uri="{BB962C8B-B14F-4D97-AF65-F5344CB8AC3E}">
        <p14:creationId xmlns:p14="http://schemas.microsoft.com/office/powerpoint/2010/main" val="33233704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ms-MY"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6B4F25-D1B3-4D27-A024-E0763303D50C}" type="datetimeFigureOut">
              <a:rPr lang="ms-MY"/>
              <a:pPr>
                <a:defRPr/>
              </a:pPr>
              <a:t>3/10/2019</a:t>
            </a:fld>
            <a:endParaRPr lang="ms-MY"/>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DE9FF2F-9EFE-4BF0-8F1C-3C65BC8F4454}" type="slidenum">
              <a:rPr lang="ms-MY"/>
              <a:pPr>
                <a:defRPr/>
              </a:pPr>
              <a:t>‹#›</a:t>
            </a:fld>
            <a:endParaRPr lang="ms-MY"/>
          </a:p>
        </p:txBody>
      </p:sp>
    </p:spTree>
    <p:extLst>
      <p:ext uri="{BB962C8B-B14F-4D97-AF65-F5344CB8AC3E}">
        <p14:creationId xmlns:p14="http://schemas.microsoft.com/office/powerpoint/2010/main" val="24164727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2C234C72-49F6-4CD1-A70F-45D139573CA2}" type="datetimeFigureOut">
              <a:rPr lang="ms-MY"/>
              <a:pPr>
                <a:defRPr/>
              </a:pPr>
              <a:t>3/10/2019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988D348-472F-458D-AB14-C0B70F91A6D2}" type="slidenum">
              <a:rPr lang="ms-MY"/>
              <a:pPr>
                <a:defRPr/>
              </a:pPr>
              <a:t>‹#›</a:t>
            </a:fld>
            <a:endParaRPr lang="ms-MY"/>
          </a:p>
        </p:txBody>
      </p:sp>
    </p:spTree>
    <p:extLst>
      <p:ext uri="{BB962C8B-B14F-4D97-AF65-F5344CB8AC3E}">
        <p14:creationId xmlns:p14="http://schemas.microsoft.com/office/powerpoint/2010/main" val="1813983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FC2D84A-F08C-4CF8-A8B8-9208F128E001}" type="datetimeFigureOut">
              <a:rPr lang="ms-MY"/>
              <a:pPr>
                <a:defRPr/>
              </a:pPr>
              <a:t>3/10/2019</a:t>
            </a:fld>
            <a:endParaRPr lang="ms-MY"/>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ms-MY"/>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CA007CD-9BC6-4CE8-9F83-0A1AD03397FA}" type="slidenum">
              <a:rPr lang="ms-MY"/>
              <a:pPr>
                <a:defRPr/>
              </a:pPr>
              <a:t>‹#›</a:t>
            </a:fld>
            <a:endParaRPr lang="ms-MY"/>
          </a:p>
        </p:txBody>
      </p:sp>
    </p:spTree>
    <p:extLst>
      <p:ext uri="{BB962C8B-B14F-4D97-AF65-F5344CB8AC3E}">
        <p14:creationId xmlns:p14="http://schemas.microsoft.com/office/powerpoint/2010/main" val="174840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89C400E9-A702-4E31-975B-1F54AB6C618A}" type="datetimeFigureOut">
              <a:rPr lang="en-AU" smtClean="0"/>
              <a:t>3/10/2019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3652721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400E9-A702-4E31-975B-1F54AB6C618A}" type="datetimeFigureOut">
              <a:rPr lang="en-AU" smtClean="0"/>
              <a:t>3/10/2019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298573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400E9-A702-4E31-975B-1F54AB6C618A}" type="datetimeFigureOut">
              <a:rPr lang="en-AU" smtClean="0"/>
              <a:t>3/10/2019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18849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400E9-A702-4E31-975B-1F54AB6C618A}" type="datetimeFigureOut">
              <a:rPr lang="en-AU" smtClean="0"/>
              <a:t>3/10/2019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B7527BB-EC56-4D97-BAB3-78E97456B834}" type="slidenum">
              <a:rPr lang="en-AU" smtClean="0"/>
              <a:t>‹#›</a:t>
            </a:fld>
            <a:endParaRPr lang="en-AU"/>
          </a:p>
        </p:txBody>
      </p:sp>
    </p:spTree>
    <p:extLst>
      <p:ext uri="{BB962C8B-B14F-4D97-AF65-F5344CB8AC3E}">
        <p14:creationId xmlns:p14="http://schemas.microsoft.com/office/powerpoint/2010/main" val="13108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400E9-A702-4E31-975B-1F54AB6C618A}" type="datetimeFigureOut">
              <a:rPr lang="en-AU" smtClean="0"/>
              <a:t>3/10/2019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527BB-EC56-4D97-BAB3-78E97456B834}" type="slidenum">
              <a:rPr lang="en-AU" smtClean="0"/>
              <a:t>‹#›</a:t>
            </a:fld>
            <a:endParaRPr lang="en-AU"/>
          </a:p>
        </p:txBody>
      </p:sp>
    </p:spTree>
    <p:extLst>
      <p:ext uri="{BB962C8B-B14F-4D97-AF65-F5344CB8AC3E}">
        <p14:creationId xmlns:p14="http://schemas.microsoft.com/office/powerpoint/2010/main" val="1259946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E5272-8956-4FE2-9AE2-04D197CA3569}"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950E9-5D88-41B6-B12A-0A92A8BD43D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6870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3/10/2019</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0683440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B55F1990-6B28-4DD7-88FC-39ECF8E88D09}" type="datetimeFigureOut">
              <a:rPr lang="en-US"/>
              <a:pPr>
                <a:defRPr/>
              </a:pPr>
              <a:t>10/3/2019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64FFD6E6-C5AA-4D72-8215-8A117F874399}" type="slidenum">
              <a:rPr lang="en-US"/>
              <a:pPr>
                <a:defRPr/>
              </a:pPr>
              <a:t>‹#›</a:t>
            </a:fld>
            <a:endParaRPr lang="en-US"/>
          </a:p>
        </p:txBody>
      </p:sp>
    </p:spTree>
    <p:extLst>
      <p:ext uri="{BB962C8B-B14F-4D97-AF65-F5344CB8AC3E}">
        <p14:creationId xmlns:p14="http://schemas.microsoft.com/office/powerpoint/2010/main" val="3598728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ms-MY"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316433CE-EC01-4641-8771-D190B1383941}" type="datetimeFigureOut">
              <a:rPr lang="ms-MY"/>
              <a:pPr>
                <a:defRPr/>
              </a:pPr>
              <a:t>3/10/2019</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16AE428B-4DFB-438A-B342-635C166DB38D}" type="slidenum">
              <a:rPr lang="ms-MY"/>
              <a:pPr>
                <a:defRPr/>
              </a:pPr>
              <a:t>‹#›</a:t>
            </a:fld>
            <a:endParaRPr lang="ms-MY"/>
          </a:p>
        </p:txBody>
      </p:sp>
    </p:spTree>
    <p:extLst>
      <p:ext uri="{BB962C8B-B14F-4D97-AF65-F5344CB8AC3E}">
        <p14:creationId xmlns:p14="http://schemas.microsoft.com/office/powerpoint/2010/main" val="2663026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 y="-11342"/>
            <a:ext cx="9144501" cy="6869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208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1412776"/>
            <a:ext cx="7788470" cy="892552"/>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Zakat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wajib</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dibayar</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oleh</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kalangan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hartawan</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43971" y="2536448"/>
            <a:ext cx="7788469" cy="89255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Pengagihan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wang</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asnaf</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ditetapkan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Asnaf</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Fakir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Miskin</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743970" y="3596823"/>
            <a:ext cx="7788469" cy="89255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yang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dipinggirkan</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9512" y="354722"/>
            <a:ext cx="8866591"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Membasmi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Kemiskinan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733298" y="4728626"/>
            <a:ext cx="7788469" cy="129266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bergandingan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merapatkan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jurang</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kaya </a:t>
            </a:r>
            <a:endPar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miskin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14348" y="258922"/>
            <a:ext cx="7643866" cy="553998"/>
          </a:xfrm>
          <a:prstGeom prst="rect">
            <a:avLst/>
          </a:prstGeom>
        </p:spPr>
        <p:txBody>
          <a:bodyPr wrap="square">
            <a:spAutoFit/>
          </a:bodyPr>
          <a:lstStyle/>
          <a:p>
            <a:pPr algn="ctr">
              <a:defRPr/>
            </a:pP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000" i="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000" i="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s.a.w</a:t>
            </a:r>
            <a:endParaRPr lang="en-US" sz="3000" i="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1"/>
          <p:cNvSpPr>
            <a:spLocks noChangeArrowheads="1"/>
          </p:cNvSpPr>
          <p:nvPr/>
        </p:nvSpPr>
        <p:spPr bwMode="auto">
          <a:xfrm>
            <a:off x="0" y="4604935"/>
            <a:ext cx="9144000" cy="1200329"/>
          </a:xfrm>
          <a:prstGeom prst="rect">
            <a:avLst/>
          </a:prstGeom>
          <a:solidFill>
            <a:srgbClr val="00B0F0">
              <a:alpha val="4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Seseorang</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mukmin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dengan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seseorang</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mukmin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endPar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a:p>
            <a:pPr algn="ct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yang </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lain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bagaikan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bangunan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saling</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kuat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menguatkan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satu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sama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lain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en-US"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1990581"/>
            <a:ext cx="8784976" cy="830997"/>
          </a:xfrm>
          <a:prstGeom prst="rect">
            <a:avLst/>
          </a:prstGeom>
          <a:solidFill>
            <a:schemeClr val="bg1">
              <a:alpha val="44000"/>
            </a:schemeClr>
          </a:solidFill>
        </p:spPr>
        <p:txBody>
          <a:bodyPr wrap="square">
            <a:spAutoFit/>
          </a:bodyPr>
          <a:lstStyle/>
          <a:p>
            <a:pPr algn="ctr" rtl="1"/>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المُؤْمِنُ لِلْمُؤْمِنِ كَالْبُنْيَانِ يَشُدُّ بَعْضُهُ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بَعْضًا</a:t>
            </a:r>
            <a:endParaRPr lang="ms-MY" sz="2800"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7314" y="1661899"/>
            <a:ext cx="7799142"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Penguasaan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ekonomi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menjadi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agenda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terpenting</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87987" y="2876743"/>
            <a:ext cx="7788469"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Semakin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ramai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hartawan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sumber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zakat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semakin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berkembang</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899593" y="4398203"/>
            <a:ext cx="7776864" cy="830997"/>
          </a:xfrm>
          <a:prstGeom prst="rect">
            <a:avLst/>
          </a:prstGeom>
          <a:ln/>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Menyumbang</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pembangunan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insan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prasarana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lain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9512" y="317554"/>
            <a:ext cx="886659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242064"/>
            <a:ext cx="886659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Memperhalusi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kaedah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perolehan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Oval Callout 3"/>
          <p:cNvSpPr/>
          <p:nvPr/>
        </p:nvSpPr>
        <p:spPr>
          <a:xfrm>
            <a:off x="447439" y="1881406"/>
            <a:ext cx="8696561" cy="2721202"/>
          </a:xfrm>
          <a:prstGeom prst="wedgeEllipseCallout">
            <a:avLst>
              <a:gd name="adj1" fmla="val -44676"/>
              <a:gd name="adj2" fmla="val 91048"/>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لَا تَزُوْلُ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قَدَمَا عَبْدٍ يَوْمَ الْقِيَامَةِ حَتَّى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يُسْأَلَ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عَنْ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عُمُرِهِ فِيْمَ أَفْناهُ ؟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وَعَنْ عِلْمِهِ فِيْمَ فَعَلَ فِيْهِ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وَعَنْ مَالِهِ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أَيْنَ اكْتَسَبَهُ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وَفِيْمَ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أَنْفَقَهُ؟ وَعَنْ جِسْمِهِ فِيْمَ أَبْلَاهُ </a:t>
            </a:r>
            <a:r>
              <a:rPr lang="ar-SA"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ms-MY" sz="3200" dirty="0">
              <a:cs typeface="Traditional Arabic" pitchFamily="2" charset="-78"/>
            </a:endParaRPr>
          </a:p>
        </p:txBody>
      </p:sp>
      <p:sp>
        <p:nvSpPr>
          <p:cNvPr id="5" name="Rectangle 4"/>
          <p:cNvSpPr/>
          <p:nvPr/>
        </p:nvSpPr>
        <p:spPr>
          <a:xfrm>
            <a:off x="108262" y="4473694"/>
            <a:ext cx="8964488" cy="2123658"/>
          </a:xfrm>
          <a:prstGeom prst="rect">
            <a:avLst/>
          </a:prstGeom>
          <a:solidFill>
            <a:srgbClr val="7030A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Tidak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berganjak</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kaki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seseorang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hamba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hari</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akhirat</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sehinggalah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dipersoalkan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umurnya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dihabisinya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ilmu</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dilakukannya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harta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daripada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manakah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diperolehinya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kemanakah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dibelanjakannya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Tentang</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jasadnya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dengan</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apakah</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digunakannya</a:t>
            </a:r>
            <a:r>
              <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Notched Right Arrow 5"/>
          <p:cNvSpPr/>
          <p:nvPr/>
        </p:nvSpPr>
        <p:spPr>
          <a:xfrm>
            <a:off x="184804" y="1233334"/>
            <a:ext cx="5152639" cy="727123"/>
          </a:xfrm>
          <a:prstGeom prst="notchedRightArrow">
            <a:avLst>
              <a:gd name="adj1" fmla="val 67477"/>
              <a:gd name="adj2" fmla="val 50000"/>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a:t>
            </a:r>
            <a:endParaRPr lang="ms-MY" sz="2400" dirty="0"/>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77314" y="1196752"/>
            <a:ext cx="7799142"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Mengutamakan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pembelian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barangan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tempat-tempat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memartabatkan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syiar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887987" y="2564904"/>
            <a:ext cx="7788469" cy="830997"/>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Pastikan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perolehan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sumber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halal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920939" y="3501008"/>
            <a:ext cx="7755517" cy="83099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Membelanjakan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harta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kaedah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betul</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menepati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syarak</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9512" y="282714"/>
            <a:ext cx="886659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Saranan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jemaah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Notched Right Arrow 6"/>
          <p:cNvSpPr/>
          <p:nvPr/>
        </p:nvSpPr>
        <p:spPr>
          <a:xfrm>
            <a:off x="497699" y="1343660"/>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1</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Notched Right Arrow 7"/>
          <p:cNvSpPr/>
          <p:nvPr/>
        </p:nvSpPr>
        <p:spPr>
          <a:xfrm>
            <a:off x="539552" y="3503900"/>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3</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
        <p:nvSpPr>
          <p:cNvPr id="9" name="Notched Right Arrow 8"/>
          <p:cNvSpPr/>
          <p:nvPr/>
        </p:nvSpPr>
        <p:spPr>
          <a:xfrm>
            <a:off x="539552" y="2567796"/>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2</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
        <p:nvSpPr>
          <p:cNvPr id="10" name="Rectangle 9"/>
          <p:cNvSpPr/>
          <p:nvPr/>
        </p:nvSpPr>
        <p:spPr>
          <a:xfrm>
            <a:off x="959995" y="4542219"/>
            <a:ext cx="7716461"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terlibat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urusniaga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difatwakan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haram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1" name="Rectangle 10"/>
          <p:cNvSpPr/>
          <p:nvPr/>
        </p:nvSpPr>
        <p:spPr>
          <a:xfrm>
            <a:off x="992947" y="5517232"/>
            <a:ext cx="7683509"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terlibat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urusniaga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jelas</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pengharamannya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2" name="Notched Right Arrow 11"/>
          <p:cNvSpPr/>
          <p:nvPr/>
        </p:nvSpPr>
        <p:spPr>
          <a:xfrm>
            <a:off x="611560" y="5736148"/>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5</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
        <p:nvSpPr>
          <p:cNvPr id="13" name="Notched Right Arrow 12"/>
          <p:cNvSpPr/>
          <p:nvPr/>
        </p:nvSpPr>
        <p:spPr>
          <a:xfrm>
            <a:off x="611560" y="4545111"/>
            <a:ext cx="545909" cy="789196"/>
          </a:xfrm>
          <a:prstGeom prst="notchedRightArrow">
            <a:avLst>
              <a:gd name="adj1" fmla="val 5849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effectLst>
                  <a:outerShdw blurRad="38100" dist="38100" dir="2700000" algn="tl">
                    <a:srgbClr val="000000">
                      <a:alpha val="43137"/>
                    </a:srgbClr>
                  </a:outerShdw>
                </a:effectLst>
                <a:latin typeface="Arial Black" pitchFamily="34" charset="0"/>
              </a:rPr>
              <a:t>4</a:t>
            </a:r>
            <a:endParaRPr lang="en-US" sz="2800" dirty="0">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3568" y="1484784"/>
            <a:ext cx="7788469" cy="8925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memartabatkan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ekonomi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peringkat</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tinggi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704915" y="2607295"/>
            <a:ext cx="7755517" cy="89255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bersikap</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jujur</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amanah</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mempertahankan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prinsip</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ekonomi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179512" y="282714"/>
            <a:ext cx="8866591"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683568" y="3792522"/>
            <a:ext cx="7788469" cy="1292662"/>
          </a:xfrm>
          <a:prstGeom prst="rect">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bersikap</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berdaya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saing</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berani</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meneroka</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pasaran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baru</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lebih</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mencabar</a:t>
            </a:r>
            <a:r>
              <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2" name="Chevron 1"/>
          <p:cNvSpPr/>
          <p:nvPr/>
        </p:nvSpPr>
        <p:spPr>
          <a:xfrm>
            <a:off x="179512" y="1484784"/>
            <a:ext cx="648072" cy="892552"/>
          </a:xfrm>
          <a:prstGeom prst="chevron">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MY">
              <a:solidFill>
                <a:schemeClr val="tx1"/>
              </a:solidFill>
            </a:endParaRPr>
          </a:p>
        </p:txBody>
      </p:sp>
      <p:sp>
        <p:nvSpPr>
          <p:cNvPr id="8" name="Chevron 7"/>
          <p:cNvSpPr/>
          <p:nvPr/>
        </p:nvSpPr>
        <p:spPr>
          <a:xfrm>
            <a:off x="179512" y="2579598"/>
            <a:ext cx="648072" cy="892552"/>
          </a:xfrm>
          <a:prstGeom prst="chevron">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a:solidFill>
                <a:schemeClr val="tx1"/>
              </a:solidFill>
            </a:endParaRPr>
          </a:p>
        </p:txBody>
      </p:sp>
      <p:sp>
        <p:nvSpPr>
          <p:cNvPr id="9" name="Chevron 8"/>
          <p:cNvSpPr/>
          <p:nvPr/>
        </p:nvSpPr>
        <p:spPr>
          <a:xfrm>
            <a:off x="183783" y="4021675"/>
            <a:ext cx="648072" cy="892552"/>
          </a:xfrm>
          <a:prstGeom prst="chevron">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181089"/>
            <a:ext cx="7992888" cy="1015663"/>
          </a:xfrm>
          <a:prstGeom prst="rect">
            <a:avLst/>
          </a:prstGeom>
        </p:spPr>
        <p:txBody>
          <a:bodyPr wrap="square">
            <a:spAutoFit/>
          </a:bodyPr>
          <a:lstStyle/>
          <a:p>
            <a:pPr lvl="0" algn="ctr">
              <a:defRPr/>
            </a:pP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dalam</a:t>
            </a:r>
            <a:r>
              <a:rPr lang="en-US"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p>
          <a:p>
            <a:pPr lvl="0" algn="ctr">
              <a:defRPr/>
            </a:pP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Surah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Nisa</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US" sz="3000" kern="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29</a:t>
            </a:r>
            <a:endParaRPr lang="en-MY" sz="3000" kern="0" dirty="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ndParaRPr>
          </a:p>
        </p:txBody>
      </p:sp>
      <p:sp>
        <p:nvSpPr>
          <p:cNvPr id="4" name="Rectangle 3"/>
          <p:cNvSpPr/>
          <p:nvPr/>
        </p:nvSpPr>
        <p:spPr>
          <a:xfrm>
            <a:off x="251520" y="1541691"/>
            <a:ext cx="8640960" cy="2031325"/>
          </a:xfrm>
          <a:prstGeom prst="rect">
            <a:avLst/>
          </a:prstGeom>
          <a:solidFill>
            <a:schemeClr val="bg1">
              <a:lumMod val="75000"/>
              <a:alpha val="47000"/>
            </a:schemeClr>
          </a:solidFill>
        </p:spPr>
        <p:txBody>
          <a:bodyPr wrap="square">
            <a:spAutoFit/>
          </a:bodyPr>
          <a:lstStyle/>
          <a:p>
            <a:pPr algn="ctr" rtl="1"/>
            <a:r>
              <a:rPr lang="ar-SA"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الَّذِينَ آمَنُوا لَا تَأْكُلُوا أَمْوَالَكُم بَيْنَكُم بِالْبَاطِلِ إِلَّا أَن تَكُونَ تِجَارَةً عَن تَرَاضٍ مِّنكُمْ ۚ وَلَا تَقْتُلُوا أَنفُسَكُمْ ۚ إِنَّ اللَّهَ كَانَ بِكُمْ رَحِيمًا</a:t>
            </a:r>
            <a:endParaRPr lang="ms-MY" sz="4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4"/>
          <p:cNvSpPr/>
          <p:nvPr/>
        </p:nvSpPr>
        <p:spPr>
          <a:xfrm>
            <a:off x="251520" y="4005064"/>
            <a:ext cx="8655195" cy="246221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Wahai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orang-orang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beriman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janganlah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gunakan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harta-harta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sesama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jalan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salah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tipu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judi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sebagainya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kecuali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dengan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jalan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perniagaan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yang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dilakukan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secara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suka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sama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suka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di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antara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dan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janganlah</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berbunuh-bunuhan</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sesama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sendiri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Sesungguhnya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Allah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sentiasa</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Mengasihani</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r>
              <a:rPr lang="en-US" sz="2200" dirty="0" err="1">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kamu</a:t>
            </a:r>
            <a:r>
              <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rPr>
              <a:t>”. </a:t>
            </a:r>
            <a:endParaRPr lang="en-US" sz="2200" dirty="0">
              <a:ln>
                <a:solidFill>
                  <a:sysClr val="windowText" lastClr="000000"/>
                </a:solidFill>
              </a:ln>
              <a:solidFill>
                <a:schemeClr val="bg1"/>
              </a:solidFill>
              <a:effectLst>
                <a:glow rad="101600">
                  <a:schemeClr val="tx1"/>
                </a:glow>
                <a:outerShdw blurRad="38100" dist="38100" dir="2700000" algn="tl">
                  <a:srgbClr val="000000">
                    <a:alpha val="43137"/>
                  </a:srgbClr>
                </a:outerShdw>
              </a:effectLst>
              <a:latin typeface="Arial Black" pitchFamily="34" charset="0"/>
              <a:ea typeface="Times New Roman"/>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60040" y="1556792"/>
            <a:ext cx="8388424" cy="4154984"/>
          </a:xfrm>
          <a:prstGeom prst="rect">
            <a:avLst/>
          </a:prstGeom>
          <a:solidFill>
            <a:schemeClr val="bg1">
              <a:alpha val="49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فِىْ القُرْءَانِ العَظِيْمِ، وَنَفَعَنِى وَإِيَّاكُمْ بِمَا فِيْهِ مِنَ الآيَاتِ وَالذِّكْرِ الحَكِيْمِ، وَتَقَبَّلَ مِنِّىْ وَمِنْكُمْ تِلاَوَتَهُ إِنَّهُ هُوَ السَّمِيْعُ العَلِيْمُ، أَقُولُ قَوْلِى هذَا وَأَسْتَغْفِرُ اللهَ العَظِيْمَ لِىْ وَلَكُمْ، وَلِسَائِرِ المُسْلِمِيْنَ وَالمُسْلِمَاتِ، وَالمُؤْمِنِيْن وَالمُؤْمِنَاتِ،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فَاسْتَغْفِرُوهُ،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فَيَا فَوْزَ المُسْتَغْفِرِيْنَ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وَيَـا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نَجَاةَ التَّائِبِيْن.</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2770955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1092569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0" y="1700808"/>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748951"/>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602822"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631207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290845"/>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476046" y="2043445"/>
            <a:ext cx="8272418"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223990"/>
            <a:ext cx="9144000" cy="1077218"/>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3850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85720" y="274002"/>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3528" y="1540530"/>
            <a:ext cx="8496944" cy="1754326"/>
          </a:xfrm>
          <a:prstGeom prst="rect">
            <a:avLst/>
          </a:prstGeom>
          <a:solidFill>
            <a:schemeClr val="bg1">
              <a:alpha val="46000"/>
            </a:schemeClr>
          </a:solidFill>
          <a:ln>
            <a:noFill/>
          </a:ln>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وَحْدَهُ لاَ سَريكَ</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712383"/>
            <a:ext cx="9144000" cy="2092881"/>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3850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136957"/>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865149"/>
            <a:ext cx="8382000" cy="1754326"/>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368586"/>
            <a:ext cx="9144000" cy="1292662"/>
          </a:xfrm>
          <a:prstGeom prst="rect">
            <a:avLst/>
          </a:prstGeom>
          <a:solidFill>
            <a:srgbClr val="00B0F0">
              <a:alpha val="35000"/>
            </a:srgbClr>
          </a:solidFill>
          <a:ln w="57150">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3850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391815"/>
            <a:ext cx="765339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916832"/>
            <a:ext cx="8382000" cy="923330"/>
          </a:xfrm>
          <a:prstGeom prst="rect">
            <a:avLst/>
          </a:prstGeom>
          <a:solidFill>
            <a:schemeClr val="bg1">
              <a:alpha val="49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فَيَآ أَيُّهَا النَّاسُ، اتَّقُوْا اللهَ تَعَالَى وَأَطِيْعُوْه.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420269"/>
            <a:ext cx="9144000" cy="1384995"/>
          </a:xfrm>
          <a:prstGeom prst="rect">
            <a:avLst/>
          </a:prstGeom>
          <a:solidFill>
            <a:srgbClr val="00B0F0">
              <a:alpha val="35000"/>
            </a:srgbClr>
          </a:solidFill>
          <a:ln w="57150">
            <a:noFill/>
          </a:ln>
        </p:spPr>
        <p:txBody>
          <a:bodyPr wrap="square">
            <a:spAutoFit/>
          </a:bodyPr>
          <a:lstStyle/>
          <a:p>
            <a:pPr algn="ctr">
              <a:defRPr/>
            </a:pP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melaksanakan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perintahnya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serta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223850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68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5100"/>
            <a:ext cx="88312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592060383"/>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3"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lum contrast="40000"/>
          </a:blip>
          <a:srcRect/>
          <a:stretch>
            <a:fillRect/>
          </a:stretch>
        </p:blipFill>
        <p:spPr bwMode="auto">
          <a:xfrm>
            <a:off x="0" y="1071563"/>
            <a:ext cx="8715375" cy="5286375"/>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602149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endParaRPr lang="ms-MY" smtClean="0"/>
          </a:p>
        </p:txBody>
      </p:sp>
      <p:sp>
        <p:nvSpPr>
          <p:cNvPr id="78851" name="Content Placeholder 2"/>
          <p:cNvSpPr>
            <a:spLocks noGrp="1"/>
          </p:cNvSpPr>
          <p:nvPr>
            <p:ph idx="1"/>
          </p:nvPr>
        </p:nvSpPr>
        <p:spPr/>
        <p:txBody>
          <a:bodyPr/>
          <a:lstStyle/>
          <a:p>
            <a:endParaRPr lang="ms-MY" smtClean="0"/>
          </a:p>
        </p:txBody>
      </p:sp>
      <p:pic>
        <p:nvPicPr>
          <p:cNvPr id="7885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0825" y="1484313"/>
            <a:ext cx="8532813"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defRPr/>
            </a:pP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9914005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endParaRPr lang="ms-MY" smtClean="0"/>
          </a:p>
        </p:txBody>
      </p:sp>
      <p:sp>
        <p:nvSpPr>
          <p:cNvPr id="79875" name="Content Placeholder 2"/>
          <p:cNvSpPr>
            <a:spLocks noGrp="1"/>
          </p:cNvSpPr>
          <p:nvPr>
            <p:ph idx="1"/>
          </p:nvPr>
        </p:nvSpPr>
        <p:spPr/>
        <p:txBody>
          <a:bodyPr/>
          <a:lstStyle/>
          <a:p>
            <a:endParaRPr lang="ms-MY" smtClean="0"/>
          </a:p>
        </p:txBody>
      </p:sp>
      <p:pic>
        <p:nvPicPr>
          <p:cNvPr id="79876"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388" y="1557338"/>
            <a:ext cx="8785225" cy="2122487"/>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الْعَالَمِيْن.</a:t>
            </a:r>
            <a:endParaRPr lang="en-US"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852453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006852"/>
            <a:ext cx="8568952" cy="5878532"/>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Senantiasa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Mendapat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Pertolongan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Hidayah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Taufiq</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Kesihatan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Keselamatan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DariMu</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Pemurah</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Kebawah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Duli</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Mulia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Kami,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Marhum</a:t>
            </a:r>
            <a:r>
              <a:rPr lang="en-US" sz="2800" b="1" dirty="0" smtClean="0">
                <a:solidFill>
                  <a:prstClr val="black"/>
                </a:solidFill>
                <a:effectLst>
                  <a:glow rad="101600">
                    <a:prstClr val="white">
                      <a:alpha val="60000"/>
                    </a:prstClr>
                  </a:glow>
                </a:effectLst>
                <a:latin typeface="Adobe Garamond Pro Bold" pitchFamily="18" charset="0"/>
                <a:cs typeface="Arial" charset="0"/>
              </a:rPr>
              <a:t> Sultan Mahmud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Muktafi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Shah,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Limpahilah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a:solidFill>
                  <a:prstClr val="black"/>
                </a:solidFill>
                <a:effectLst>
                  <a:glow rad="101600">
                    <a:prstClr val="white">
                      <a:alpha val="60000"/>
                    </a:prstClr>
                  </a:glow>
                </a:effectLst>
                <a:latin typeface="Adobe Garamond Pro Bold" pitchFamily="18" charset="0"/>
                <a:cs typeface="Arial" charset="0"/>
              </a:rPr>
              <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Untuk</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Sultanah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Nur</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Zahirah</a:t>
            </a:r>
            <a:r>
              <a:rPr lang="en-US" sz="2800" b="1" dirty="0" smtClean="0">
                <a:solidFill>
                  <a:prstClr val="black"/>
                </a:solidFill>
                <a:effectLst>
                  <a:glow rad="101600">
                    <a:prstClr val="white">
                      <a:alpha val="60000"/>
                    </a:prstClr>
                  </a:glow>
                </a:effectLst>
                <a:latin typeface="Adobe Garamond Pro Bold" pitchFamily="18" charset="0"/>
                <a:cs typeface="Arial" charset="0"/>
              </a:rPr>
              <a:t> Terengganu</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Ya</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Puteri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Ahli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Keluarga</a:t>
            </a:r>
            <a:r>
              <a:rPr lang="en-US" sz="2800" b="1" dirty="0" smtClean="0">
                <a:solidFill>
                  <a:prstClr val="black"/>
                </a:solidFill>
                <a:effectLst>
                  <a:glow rad="101600">
                    <a:prstClr val="white">
                      <a:alpha val="60000"/>
                    </a:prstClr>
                  </a:glow>
                </a:effectLst>
                <a:latin typeface="Adobe Garamond Pro Bold" pitchFamily="18" charset="0"/>
                <a:cs typeface="Arial" charset="0"/>
              </a:rPr>
              <a:t> ,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Keturunan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Kerabat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1556389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144000" cy="684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1283270"/>
            <a:ext cx="8568952" cy="5386090"/>
          </a:xfrm>
          <a:prstGeom prst="rect">
            <a:avLst/>
          </a:prstGeom>
          <a:noFill/>
        </p:spPr>
        <p:txBody>
          <a:bodyPr wrap="square" rtlCol="0">
            <a:spAutoFit/>
          </a:bodyPr>
          <a:lstStyle/>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Para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Ulama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Semua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Pembesar</a:t>
            </a:r>
            <a:r>
              <a:rPr lang="en-US" sz="2800" b="1" dirty="0" smtClean="0">
                <a:solidFill>
                  <a:prstClr val="black"/>
                </a:solidFill>
                <a:effectLst>
                  <a:glow rad="101600">
                    <a:prstClr val="white">
                      <a:alpha val="60000"/>
                    </a:prstClr>
                  </a:glow>
                </a:effectLst>
                <a:latin typeface="Adobe Garamond Pro Bold" pitchFamily="18" charset="0"/>
                <a:cs typeface="Arial" charset="0"/>
              </a:rPr>
              <a:t>, Hakim-hakim, </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Pegawai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Kerajaan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Rakyat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Jelata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Baginda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Dari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Kalangan</a:t>
            </a:r>
            <a:r>
              <a:rPr lang="en-US" sz="2800" b="1" dirty="0" smtClean="0">
                <a:solidFill>
                  <a:prstClr val="black"/>
                </a:solidFill>
                <a:effectLst>
                  <a:glow rad="101600">
                    <a:prstClr val="white">
                      <a:alpha val="60000"/>
                    </a:prstClr>
                  </a:glow>
                </a:effectLst>
                <a:latin typeface="Adobe Garamond Pro Bold" pitchFamily="18" charset="0"/>
                <a:cs typeface="Arial" charset="0"/>
              </a:rPr>
              <a:t> Orang Islam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Mereka</a:t>
            </a:r>
            <a:r>
              <a:rPr lang="en-US" sz="2800" b="1" dirty="0" smtClean="0">
                <a:solidFill>
                  <a:prstClr val="black"/>
                </a:solidFill>
                <a:effectLst>
                  <a:glow rad="101600">
                    <a:prstClr val="white">
                      <a:alpha val="60000"/>
                    </a:prstClr>
                  </a:glow>
                </a:effectLst>
                <a:latin typeface="Adobe Garamond Pro Bold" pitchFamily="18" charset="0"/>
                <a:cs typeface="Arial" charset="0"/>
              </a:rPr>
              <a:t>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Beriman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Lelaki</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Perempuan</a:t>
            </a:r>
            <a:r>
              <a:rPr lang="en-US" sz="2800" b="1" dirty="0" smtClean="0">
                <a:solidFill>
                  <a:prstClr val="black"/>
                </a:solidFill>
                <a:effectLst>
                  <a:glow rad="101600">
                    <a:prstClr val="white">
                      <a:alpha val="60000"/>
                    </a:prstClr>
                  </a:glow>
                </a:effectLst>
                <a:latin typeface="Adobe Garamond Pro Bold" pitchFamily="18" charset="0"/>
                <a:cs typeface="Arial" charset="0"/>
              </a:rPr>
              <a:t> Di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Dunia</a:t>
            </a:r>
            <a:r>
              <a:rPr lang="en-US" sz="2800" b="1" dirty="0" smtClean="0">
                <a:solidFill>
                  <a:prstClr val="black"/>
                </a:solidFill>
                <a:effectLst>
                  <a:glow rad="101600">
                    <a:prstClr val="white">
                      <a:alpha val="60000"/>
                    </a:prstClr>
                  </a:glow>
                </a:effectLst>
                <a:latin typeface="Adobe Garamond Pro Bold" pitchFamily="18" charset="0"/>
                <a:cs typeface="Arial" charset="0"/>
              </a:rPr>
              <a:t> Dan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Akhirat</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Dengan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Segala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RahmatMu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Wahai</a:t>
            </a:r>
            <a:r>
              <a:rPr lang="en-US" sz="2800" b="1" dirty="0" smtClean="0">
                <a:solidFill>
                  <a:prstClr val="black"/>
                </a:solidFill>
                <a:effectLst>
                  <a:glow rad="101600">
                    <a:prstClr val="white">
                      <a:alpha val="60000"/>
                    </a:prstClr>
                  </a:glow>
                </a:effectLst>
                <a:latin typeface="Adobe Garamond Pro Bold" pitchFamily="18" charset="0"/>
                <a:cs typeface="Arial" charset="0"/>
              </a:rPr>
              <a:t> Allah Yang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Maha</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Penyayang</a:t>
            </a:r>
            <a:endParaRPr lang="en-US" sz="2800" b="1" dirty="0" smtClean="0">
              <a:solidFill>
                <a:prstClr val="black"/>
              </a:solidFill>
              <a:effectLst>
                <a:glow rad="101600">
                  <a:prstClr val="white">
                    <a:alpha val="60000"/>
                  </a:prstClr>
                </a:glow>
              </a:effectLst>
              <a:latin typeface="Adobe Garamond Pro Bold" pitchFamily="18" charset="0"/>
              <a:cs typeface="Arial" charset="0"/>
            </a:endParaRPr>
          </a:p>
          <a:p>
            <a:endParaRPr lang="en-US" sz="2800" b="1" dirty="0">
              <a:solidFill>
                <a:prstClr val="black"/>
              </a:solidFill>
              <a:effectLst>
                <a:glow rad="101600">
                  <a:prstClr val="white">
                    <a:alpha val="60000"/>
                  </a:prstClr>
                </a:glow>
              </a:effectLst>
              <a:latin typeface="Adobe Garamond Pro Bold" pitchFamily="18" charset="0"/>
              <a:cs typeface="Arial" charset="0"/>
            </a:endParaRPr>
          </a:p>
          <a:p>
            <a:r>
              <a:rPr lang="en-US" sz="3200" b="1" dirty="0" err="1" smtClean="0">
                <a:solidFill>
                  <a:prstClr val="black"/>
                </a:solidFill>
                <a:effectLst>
                  <a:glow rad="101600">
                    <a:prstClr val="white">
                      <a:alpha val="60000"/>
                    </a:prstClr>
                  </a:glow>
                </a:effectLst>
                <a:latin typeface="Adobe Garamond Pro Bold" pitchFamily="18" charset="0"/>
                <a:cs typeface="Arial" charset="0"/>
              </a:rPr>
              <a:t>Ya</a:t>
            </a:r>
            <a:r>
              <a:rPr lang="en-US" sz="3200" b="1" dirty="0" smtClean="0">
                <a:solidFill>
                  <a:prstClr val="black"/>
                </a:solidFill>
                <a:effectLst>
                  <a:glow rad="101600">
                    <a:prstClr val="white">
                      <a:alpha val="60000"/>
                    </a:prstClr>
                  </a:glow>
                </a:effectLst>
                <a:latin typeface="Adobe Garamond Pro Bold" pitchFamily="18" charset="0"/>
                <a:cs typeface="Arial" charset="0"/>
              </a:rPr>
              <a:t> Allah…</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Peliharakanlah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Juga</a:t>
            </a:r>
            <a:r>
              <a:rPr lang="en-US" sz="2800" b="1" dirty="0" smtClean="0">
                <a:solidFill>
                  <a:prstClr val="black"/>
                </a:solidFill>
                <a:effectLst>
                  <a:glow rad="101600">
                    <a:prstClr val="white">
                      <a:alpha val="60000"/>
                    </a:prstClr>
                  </a:glow>
                </a:effectLst>
                <a:latin typeface="Adobe Garamond Pro Bold" pitchFamily="18" charset="0"/>
                <a:cs typeface="Arial" charset="0"/>
              </a:rPr>
              <a:t> Raja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Muda</a:t>
            </a:r>
            <a:r>
              <a:rPr lang="en-US" sz="2800" b="1" dirty="0" smtClean="0">
                <a:solidFill>
                  <a:prstClr val="black"/>
                </a:solidFill>
                <a:effectLst>
                  <a:glow rad="101600">
                    <a:prstClr val="white">
                      <a:alpha val="60000"/>
                    </a:prstClr>
                  </a:glow>
                </a:effectLst>
                <a:latin typeface="Adobe Garamond Pro Bold" pitchFamily="18" charset="0"/>
                <a:cs typeface="Arial" charset="0"/>
              </a:rPr>
              <a:t> Kami</a:t>
            </a:r>
          </a:p>
          <a:p>
            <a:r>
              <a:rPr lang="en-US" sz="2800" b="1" dirty="0" err="1" smtClean="0">
                <a:solidFill>
                  <a:prstClr val="black"/>
                </a:solidFill>
                <a:effectLst>
                  <a:glow rad="101600">
                    <a:prstClr val="white">
                      <a:alpha val="60000"/>
                    </a:prstClr>
                  </a:glow>
                </a:effectLst>
                <a:latin typeface="Adobe Garamond Pro Bold" pitchFamily="18" charset="0"/>
                <a:cs typeface="Arial" charset="0"/>
              </a:rPr>
              <a:t>Tengku</a:t>
            </a:r>
            <a:r>
              <a:rPr lang="en-US" sz="2800" b="1" dirty="0" smtClean="0">
                <a:solidFill>
                  <a:prstClr val="black"/>
                </a:solidFill>
                <a:effectLst>
                  <a:glow rad="101600">
                    <a:prstClr val="white">
                      <a:alpha val="60000"/>
                    </a:prstClr>
                  </a:glow>
                </a:effectLst>
                <a:latin typeface="Adobe Garamond Pro Bold" pitchFamily="18" charset="0"/>
                <a:cs typeface="Arial" charset="0"/>
              </a:rPr>
              <a:t> Muhammad Ismail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Ibn</a:t>
            </a:r>
            <a:r>
              <a:rPr lang="en-US" sz="2800" b="1" dirty="0" smtClean="0">
                <a:solidFill>
                  <a:prstClr val="black"/>
                </a:solidFill>
                <a:effectLst>
                  <a:glow rad="101600">
                    <a:prstClr val="white">
                      <a:alpha val="60000"/>
                    </a:prstClr>
                  </a:glow>
                </a:effectLst>
                <a:latin typeface="Adobe Garamond Pro Bold" pitchFamily="18" charset="0"/>
                <a:cs typeface="Arial" charset="0"/>
              </a:rPr>
              <a:t> Al </a:t>
            </a:r>
            <a:r>
              <a:rPr lang="en-US" sz="2800" b="1" dirty="0" err="1" smtClean="0">
                <a:solidFill>
                  <a:prstClr val="black"/>
                </a:solidFill>
                <a:effectLst>
                  <a:glow rad="101600">
                    <a:prstClr val="white">
                      <a:alpha val="60000"/>
                    </a:prstClr>
                  </a:glow>
                </a:effectLst>
                <a:latin typeface="Adobe Garamond Pro Bold" pitchFamily="18" charset="0"/>
                <a:cs typeface="Arial" charset="0"/>
              </a:rPr>
              <a:t>Wathiqu</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Billah</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p>
          <a:p>
            <a:r>
              <a:rPr lang="en-US" sz="2800" b="1" dirty="0" smtClean="0">
                <a:solidFill>
                  <a:prstClr val="black"/>
                </a:solidFill>
                <a:effectLst>
                  <a:glow rad="101600">
                    <a:prstClr val="white">
                      <a:alpha val="60000"/>
                    </a:prstClr>
                  </a:glow>
                </a:effectLst>
                <a:latin typeface="Adobe Garamond Pro Bold" pitchFamily="18" charset="0"/>
                <a:cs typeface="Arial" charset="0"/>
              </a:rPr>
              <a:t>Sultan </a:t>
            </a:r>
            <a:r>
              <a:rPr lang="en-US" sz="2800" b="1" dirty="0" err="1" smtClean="0">
                <a:solidFill>
                  <a:prstClr val="black"/>
                </a:solidFill>
                <a:effectLst>
                  <a:glow rad="101600">
                    <a:prstClr val="white">
                      <a:alpha val="60000"/>
                    </a:prstClr>
                  </a:glow>
                </a:effectLst>
                <a:latin typeface="Adobe Garamond Pro Bold" pitchFamily="18" charset="0"/>
                <a:cs typeface="Arial" charset="0"/>
              </a:rPr>
              <a:t>Mizan</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Zainal</a:t>
            </a:r>
            <a:r>
              <a:rPr lang="en-US" sz="2800" b="1" dirty="0" smtClean="0">
                <a:solidFill>
                  <a:prstClr val="black"/>
                </a:solidFill>
                <a:effectLst>
                  <a:glow rad="101600">
                    <a:prstClr val="white">
                      <a:alpha val="60000"/>
                    </a:prstClr>
                  </a:glow>
                </a:effectLst>
                <a:latin typeface="Adobe Garamond Pro Bold" pitchFamily="18" charset="0"/>
                <a:cs typeface="Arial" charset="0"/>
              </a:rPr>
              <a:t> </a:t>
            </a:r>
            <a:r>
              <a:rPr lang="en-US" sz="2800" b="1" dirty="0" err="1" smtClean="0">
                <a:solidFill>
                  <a:prstClr val="black"/>
                </a:solidFill>
                <a:effectLst>
                  <a:glow rad="101600">
                    <a:prstClr val="white">
                      <a:alpha val="60000"/>
                    </a:prstClr>
                  </a:glow>
                </a:effectLst>
                <a:latin typeface="Adobe Garamond Pro Bold" pitchFamily="18" charset="0"/>
                <a:cs typeface="Arial" charset="0"/>
              </a:rPr>
              <a:t>Abidin</a:t>
            </a:r>
            <a:endParaRPr lang="en-MY" sz="2800" b="1" dirty="0">
              <a:solidFill>
                <a:prstClr val="black"/>
              </a:solidFill>
              <a:effectLst>
                <a:glow rad="101600">
                  <a:prstClr val="white">
                    <a:alpha val="60000"/>
                  </a:prstClr>
                </a:glow>
              </a:effectLst>
              <a:latin typeface="Adobe Garamond Pro Bold" pitchFamily="18" charset="0"/>
              <a:cs typeface="Arial" charset="0"/>
            </a:endParaRPr>
          </a:p>
        </p:txBody>
      </p:sp>
    </p:spTree>
    <p:extLst>
      <p:ext uri="{BB962C8B-B14F-4D97-AF65-F5344CB8AC3E}">
        <p14:creationId xmlns:p14="http://schemas.microsoft.com/office/powerpoint/2010/main" val="326848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66696" y="269354"/>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251520" y="1635765"/>
            <a:ext cx="8676456" cy="1754326"/>
          </a:xfrm>
          <a:prstGeom prst="rect">
            <a:avLst/>
          </a:prstGeom>
          <a:solidFill>
            <a:schemeClr val="bg1">
              <a:alpha val="48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4062551"/>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621256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رَبَّنَا ظَلَمْنَا أَنْفُسَنَا وَإِنْ لَمْ تَغْفِرْ لَنَا وَتَرْحَمْنَا لَنَكُوْنَنَّ مِنَ الْخَاسِرِيْنَ. </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إِلَهَ إِلاَّ أَنْتَ سُبْحَانَكَ إِنَّا كُنَّا مِنْ الظَّالِمِيْنَ. رَبَّنَا 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782112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23555141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747685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4000" dirty="0" err="1">
                <a:solidFill>
                  <a:prstClr val="black"/>
                </a:solidFill>
                <a:latin typeface="Bernard MT Condensed" pitchFamily="18" charset="0"/>
              </a:rPr>
              <a:t>Dirikan</a:t>
            </a:r>
            <a:r>
              <a:rPr lang="en-US" sz="4000" dirty="0">
                <a:solidFill>
                  <a:prstClr val="black"/>
                </a:solidFill>
                <a:latin typeface="Bernard MT Condensed" pitchFamily="18" charset="0"/>
              </a:rPr>
              <a:t> </a:t>
            </a:r>
            <a:r>
              <a:rPr lang="en-US" sz="4000" dirty="0" err="1">
                <a:solidFill>
                  <a:prstClr val="black"/>
                </a:solidFill>
                <a:latin typeface="Bernard MT Condensed" pitchFamily="18" charset="0"/>
              </a:rPr>
              <a:t>Solat</a:t>
            </a:r>
            <a:r>
              <a:rPr lang="en-US" sz="4000" dirty="0">
                <a:solidFill>
                  <a:prstClr val="black"/>
                </a:solidFill>
                <a:latin typeface="Bernard MT Condensed" pitchFamily="18" charset="0"/>
              </a:rPr>
              <a:t>….</a:t>
            </a:r>
          </a:p>
          <a:p>
            <a:pPr algn="ctr">
              <a:defRPr/>
            </a:pPr>
            <a:endParaRPr lang="en-US" sz="3200" dirty="0">
              <a:solidFill>
                <a:prstClr val="black"/>
              </a:solidFill>
              <a:latin typeface="Bernard MT Condensed" pitchFamily="18" charset="0"/>
            </a:endParaRPr>
          </a:p>
          <a:p>
            <a:pPr algn="ctr">
              <a:defRPr/>
            </a:pP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betulkan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anda</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kerana</a:t>
            </a:r>
            <a:endParaRPr lang="en-US" sz="3200" b="1" i="1" dirty="0">
              <a:solidFill>
                <a:prstClr val="black"/>
              </a:solidFill>
              <a:latin typeface="Constantia" pitchFamily="18" charset="0"/>
            </a:endParaRPr>
          </a:p>
          <a:p>
            <a:pPr algn="ctr">
              <a:defRPr/>
            </a:pP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saf</a:t>
            </a:r>
            <a:r>
              <a:rPr lang="en-US" sz="3200" b="1" i="1" dirty="0">
                <a:solidFill>
                  <a:prstClr val="black"/>
                </a:solidFill>
                <a:latin typeface="Constantia" pitchFamily="18" charset="0"/>
              </a:rPr>
              <a:t> yang </a:t>
            </a:r>
            <a:r>
              <a:rPr lang="en-US" sz="3200" b="1" i="1" dirty="0" err="1">
                <a:solidFill>
                  <a:prstClr val="black"/>
                </a:solidFill>
                <a:latin typeface="Constantia" pitchFamily="18" charset="0"/>
              </a:rPr>
              <a:t>lurus</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termasuk</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dalam</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kesempurnaan</a:t>
            </a:r>
            <a:r>
              <a:rPr lang="en-US" sz="3200" b="1" i="1" dirty="0">
                <a:solidFill>
                  <a:prstClr val="black"/>
                </a:solidFill>
                <a:latin typeface="Constantia" pitchFamily="18" charset="0"/>
              </a:rPr>
              <a:t> </a:t>
            </a:r>
            <a:r>
              <a:rPr lang="en-US" sz="3200" b="1" i="1" dirty="0" err="1">
                <a:solidFill>
                  <a:prstClr val="black"/>
                </a:solidFill>
                <a:latin typeface="Constantia" pitchFamily="18" charset="0"/>
              </a:rPr>
              <a:t>solat</a:t>
            </a:r>
            <a:r>
              <a:rPr lang="en-US" sz="3200" b="1" i="1" dirty="0">
                <a:solidFill>
                  <a:prstClr val="black"/>
                </a:solidFill>
                <a:latin typeface="Constantia" pitchFamily="18" charset="0"/>
              </a:rPr>
              <a:t>.</a:t>
            </a:r>
          </a:p>
        </p:txBody>
      </p:sp>
      <p:sp>
        <p:nvSpPr>
          <p:cNvPr id="8704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4"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
        <p:nvSpPr>
          <p:cNvPr id="87045"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fontAlgn="base">
              <a:spcBef>
                <a:spcPct val="0"/>
              </a:spcBef>
              <a:spcAft>
                <a:spcPct val="0"/>
              </a:spcAft>
            </a:pPr>
            <a:r>
              <a:rPr lang="ar-SA" sz="1000" smtClean="0">
                <a:solidFill>
                  <a:srgbClr val="000000"/>
                </a:solidFill>
                <a:latin typeface="Arial Unicode MS" pitchFamily="34" charset="-128"/>
              </a:rPr>
              <a:t>اقامة الصلاة</a:t>
            </a:r>
            <a:r>
              <a:rPr lang="en-US" sz="800" smtClean="0">
                <a:solidFill>
                  <a:srgbClr val="000000"/>
                </a:solidFill>
                <a:latin typeface="Arial" charset="0"/>
                <a:cs typeface="Arial" charset="0"/>
              </a:rPr>
              <a:t> </a:t>
            </a:r>
            <a:endParaRPr lang="en-US" smtClean="0">
              <a:solidFill>
                <a:srgbClr val="000000"/>
              </a:solidFill>
              <a:latin typeface="Arial" charset="0"/>
              <a:cs typeface="Arial" charset="0"/>
            </a:endParaRPr>
          </a:p>
        </p:txBody>
      </p:sp>
    </p:spTree>
    <p:extLst>
      <p:ext uri="{BB962C8B-B14F-4D97-AF65-F5344CB8AC3E}">
        <p14:creationId xmlns:p14="http://schemas.microsoft.com/office/powerpoint/2010/main" val="550211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21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260648"/>
            <a:ext cx="9144000" cy="6740307"/>
          </a:xfrm>
          <a:prstGeom prst="rect">
            <a:avLst/>
          </a:prstGeom>
          <a:solidFill>
            <a:schemeClr val="bg1">
              <a:alpha val="56000"/>
            </a:schemeClr>
          </a:solidFill>
        </p:spPr>
        <p:txBody>
          <a:bodyPr>
            <a:spAutoFit/>
          </a:bodyPr>
          <a:lstStyle/>
          <a:p>
            <a:pPr algn="ctr">
              <a:defRPr/>
            </a:pPr>
            <a:r>
              <a:rPr lang="en-MY" sz="1600" dirty="0" err="1" smtClean="0">
                <a:solidFill>
                  <a:prstClr val="black"/>
                </a:solidFill>
                <a:effectLst>
                  <a:outerShdw blurRad="38100" dist="38100" dir="2700000" algn="tl">
                    <a:srgbClr val="000000">
                      <a:alpha val="43137"/>
                    </a:srgbClr>
                  </a:outerShdw>
                </a:effectLst>
                <a:cs typeface="Arial" charset="0"/>
              </a:rPr>
              <a:t>Intisari</a:t>
            </a:r>
            <a:r>
              <a:rPr lang="en-MY" sz="1600" dirty="0" smtClean="0">
                <a:solidFill>
                  <a:prstClr val="black"/>
                </a:solidFill>
                <a:effectLst>
                  <a:outerShdw blurRad="38100" dist="38100" dir="2700000" algn="tl">
                    <a:srgbClr val="000000">
                      <a:alpha val="43137"/>
                    </a:srgbClr>
                  </a:outerShdw>
                </a:effectLst>
                <a:cs typeface="Arial" charset="0"/>
              </a:rPr>
              <a:t> </a:t>
            </a:r>
            <a:r>
              <a:rPr lang="en-MY" sz="1600" dirty="0" err="1" smtClean="0">
                <a:solidFill>
                  <a:prstClr val="black"/>
                </a:solidFill>
                <a:effectLst>
                  <a:outerShdw blurRad="38100" dist="38100" dir="2700000" algn="tl">
                    <a:srgbClr val="000000">
                      <a:alpha val="43137"/>
                    </a:srgbClr>
                  </a:outerShdw>
                </a:effectLst>
                <a:cs typeface="Arial" charset="0"/>
              </a:rPr>
              <a:t>Khutbah</a:t>
            </a:r>
            <a:r>
              <a:rPr lang="en-MY" sz="1600" dirty="0" smtClean="0">
                <a:solidFill>
                  <a:prstClr val="black"/>
                </a:solidFill>
                <a:effectLst>
                  <a:outerShdw blurRad="38100" dist="38100" dir="2700000" algn="tl">
                    <a:srgbClr val="000000">
                      <a:alpha val="43137"/>
                    </a:srgbClr>
                  </a:outerShdw>
                </a:effectLst>
                <a:cs typeface="Arial" charset="0"/>
              </a:rPr>
              <a:t> </a:t>
            </a:r>
            <a:r>
              <a:rPr lang="en-MY" sz="1600" dirty="0" err="1" smtClean="0">
                <a:solidFill>
                  <a:prstClr val="black"/>
                </a:solidFill>
                <a:effectLst>
                  <a:outerShdw blurRad="38100" dist="38100" dir="2700000" algn="tl">
                    <a:srgbClr val="000000">
                      <a:alpha val="43137"/>
                    </a:srgbClr>
                  </a:outerShdw>
                </a:effectLst>
                <a:cs typeface="Arial" charset="0"/>
              </a:rPr>
              <a:t>Jumaat</a:t>
            </a:r>
            <a:r>
              <a:rPr lang="en-MY" sz="1600" dirty="0" smtClean="0">
                <a:solidFill>
                  <a:prstClr val="black"/>
                </a:solidFill>
                <a:effectLst>
                  <a:outerShdw blurRad="38100" dist="38100" dir="2700000" algn="tl">
                    <a:srgbClr val="000000">
                      <a:alpha val="43137"/>
                    </a:srgbClr>
                  </a:outerShdw>
                </a:effectLst>
                <a:cs typeface="Arial" charset="0"/>
              </a:rPr>
              <a:t> </a:t>
            </a:r>
            <a:r>
              <a:rPr lang="en-MY" sz="1600" dirty="0" smtClean="0">
                <a:solidFill>
                  <a:prstClr val="black"/>
                </a:solidFill>
                <a:effectLst>
                  <a:outerShdw blurRad="38100" dist="38100" dir="2700000" algn="tl">
                    <a:srgbClr val="000000">
                      <a:alpha val="43137"/>
                    </a:srgbClr>
                  </a:outerShdw>
                </a:effectLst>
                <a:cs typeface="Arial" charset="0"/>
              </a:rPr>
              <a:t>4 </a:t>
            </a:r>
            <a:r>
              <a:rPr lang="en-MY" sz="1600" dirty="0" err="1" smtClean="0">
                <a:solidFill>
                  <a:prstClr val="black"/>
                </a:solidFill>
                <a:effectLst>
                  <a:outerShdw blurRad="38100" dist="38100" dir="2700000" algn="tl">
                    <a:srgbClr val="000000">
                      <a:alpha val="43137"/>
                    </a:srgbClr>
                  </a:outerShdw>
                </a:effectLst>
                <a:cs typeface="Arial" charset="0"/>
              </a:rPr>
              <a:t>Oktober</a:t>
            </a:r>
            <a:r>
              <a:rPr lang="en-MY" sz="1600" dirty="0" smtClean="0">
                <a:solidFill>
                  <a:prstClr val="black"/>
                </a:solidFill>
                <a:effectLst>
                  <a:outerShdw blurRad="38100" dist="38100" dir="2700000" algn="tl">
                    <a:srgbClr val="000000">
                      <a:alpha val="43137"/>
                    </a:srgbClr>
                  </a:outerShdw>
                </a:effectLst>
                <a:cs typeface="Arial" charset="0"/>
              </a:rPr>
              <a:t> </a:t>
            </a:r>
            <a:r>
              <a:rPr lang="en-MY" sz="1600" dirty="0" smtClean="0">
                <a:solidFill>
                  <a:prstClr val="black"/>
                </a:solidFill>
                <a:effectLst>
                  <a:outerShdw blurRad="38100" dist="38100" dir="2700000" algn="tl">
                    <a:srgbClr val="000000">
                      <a:alpha val="43137"/>
                    </a:srgbClr>
                  </a:outerShdw>
                </a:effectLst>
                <a:cs typeface="Arial" charset="0"/>
              </a:rPr>
              <a:t>2019</a:t>
            </a:r>
          </a:p>
          <a:p>
            <a:pPr algn="ctr">
              <a:defRPr/>
            </a:pPr>
            <a:endParaRPr lang="en-MY" sz="100" dirty="0" smtClean="0">
              <a:solidFill>
                <a:prstClr val="black"/>
              </a:solidFill>
              <a:effectLst>
                <a:outerShdw blurRad="38100" dist="38100" dir="2700000" algn="tl">
                  <a:srgbClr val="000000">
                    <a:alpha val="43137"/>
                  </a:srgbClr>
                </a:outerShdw>
              </a:effectLst>
              <a:cs typeface="Arial" charset="0"/>
            </a:endParaRPr>
          </a:p>
          <a:p>
            <a:pPr algn="ctr">
              <a:defRPr/>
            </a:pPr>
            <a:r>
              <a:rPr lang="en-MY" sz="2000" dirty="0" err="1"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000"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MEMPERKASAKAN EKONOMI UMAT ISLAM</a:t>
            </a:r>
          </a:p>
          <a:p>
            <a:pPr algn="just">
              <a:defRPr/>
            </a:pPr>
            <a:endParaRPr lang="en-US" sz="700" b="1" dirty="0" smtClean="0">
              <a:solidFill>
                <a:prstClr val="black"/>
              </a:solidFill>
              <a:effectLst>
                <a:glow rad="101600">
                  <a:prstClr val="white">
                    <a:alpha val="60000"/>
                  </a:prstClr>
                </a:glow>
              </a:effectLst>
              <a:cs typeface="Arial" charset="0"/>
            </a:endParaRPr>
          </a:p>
          <a:p>
            <a:pPr algn="just">
              <a:defRPr/>
            </a:pPr>
            <a:r>
              <a:rPr lang="en-US" sz="2000" b="1" dirty="0" smtClean="0">
                <a:solidFill>
                  <a:prstClr val="black"/>
                </a:solidFill>
                <a:effectLst>
                  <a:glow rad="101600">
                    <a:prstClr val="white">
                      <a:alpha val="60000"/>
                    </a:prstClr>
                  </a:glow>
                </a:effectLst>
                <a:cs typeface="Arial" charset="0"/>
              </a:rPr>
              <a:t>1. ISLAM </a:t>
            </a:r>
            <a:r>
              <a:rPr lang="en-US" sz="2000" b="1" dirty="0">
                <a:solidFill>
                  <a:prstClr val="black"/>
                </a:solidFill>
                <a:effectLst>
                  <a:glow rad="101600">
                    <a:prstClr val="white">
                      <a:alpha val="60000"/>
                    </a:prstClr>
                  </a:glow>
                </a:effectLst>
                <a:cs typeface="Arial" charset="0"/>
              </a:rPr>
              <a:t>AGAMA SEMPURNA DAN MENYELURUH DALAM SEMUA ASPEK KEHIDUPAN, JISMANI DAN RUHANI, YANG PERLU </a:t>
            </a:r>
            <a:r>
              <a:rPr lang="en-US" sz="2000" b="1" dirty="0" smtClean="0">
                <a:solidFill>
                  <a:prstClr val="black"/>
                </a:solidFill>
                <a:effectLst>
                  <a:glow rad="101600">
                    <a:prstClr val="white">
                      <a:alpha val="60000"/>
                    </a:prstClr>
                  </a:glow>
                </a:effectLst>
                <a:cs typeface="Arial" charset="0"/>
              </a:rPr>
              <a:t>DIPERKASAKAN.</a:t>
            </a:r>
          </a:p>
          <a:p>
            <a:pPr algn="just">
              <a:defRPr/>
            </a:pPr>
            <a:r>
              <a:rPr lang="en-US" sz="2000" b="1" dirty="0" smtClean="0">
                <a:solidFill>
                  <a:prstClr val="black"/>
                </a:solidFill>
                <a:effectLst>
                  <a:glow rad="101600">
                    <a:prstClr val="white">
                      <a:alpha val="60000"/>
                    </a:prstClr>
                  </a:glow>
                </a:effectLst>
                <a:cs typeface="Arial" charset="0"/>
              </a:rPr>
              <a:t>2</a:t>
            </a:r>
            <a:r>
              <a:rPr lang="en-US" sz="2000" b="1" dirty="0">
                <a:solidFill>
                  <a:prstClr val="black"/>
                </a:solidFill>
                <a:effectLst>
                  <a:glow rad="101600">
                    <a:prstClr val="white">
                      <a:alpha val="60000"/>
                    </a:prstClr>
                  </a:glow>
                </a:effectLst>
                <a:cs typeface="Arial" charset="0"/>
              </a:rPr>
              <a:t>. DI ANTARA ASPEK FIZIKAL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PERLU DIPERKUATKAN HINGGA MAMPU </a:t>
            </a:r>
            <a:r>
              <a:rPr lang="en-US" sz="2000" b="1" dirty="0" smtClean="0">
                <a:solidFill>
                  <a:prstClr val="black"/>
                </a:solidFill>
                <a:effectLst>
                  <a:glow rad="101600">
                    <a:prstClr val="white">
                      <a:alpha val="60000"/>
                    </a:prstClr>
                  </a:glow>
                </a:effectLst>
                <a:cs typeface="Arial" charset="0"/>
              </a:rPr>
              <a:t>  MENGGERUN </a:t>
            </a:r>
            <a:r>
              <a:rPr lang="en-US" sz="2000" b="1" dirty="0">
                <a:solidFill>
                  <a:prstClr val="black"/>
                </a:solidFill>
                <a:effectLst>
                  <a:glow rad="101600">
                    <a:prstClr val="white">
                      <a:alpha val="60000"/>
                    </a:prstClr>
                  </a:glow>
                </a:effectLst>
                <a:cs typeface="Arial" charset="0"/>
              </a:rPr>
              <a:t>DAN DIHURMATI  MUSUH ISLAM  IALAH KEUPAYAAN DAN KEKUATAN  EKONOMI</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smtClean="0">
                <a:solidFill>
                  <a:prstClr val="black"/>
                </a:solidFill>
                <a:effectLst>
                  <a:glow rad="101600">
                    <a:prstClr val="white">
                      <a:alpha val="60000"/>
                    </a:prstClr>
                  </a:glow>
                </a:effectLst>
                <a:cs typeface="Arial" charset="0"/>
              </a:rPr>
              <a:t>3.  RASUL </a:t>
            </a:r>
            <a:r>
              <a:rPr lang="en-US" sz="2000" b="1" dirty="0">
                <a:solidFill>
                  <a:prstClr val="black"/>
                </a:solidFill>
                <a:effectLst>
                  <a:glow rad="101600">
                    <a:prstClr val="white">
                      <a:alpha val="60000"/>
                    </a:prstClr>
                  </a:glow>
                </a:effectLst>
                <a:cs typeface="Arial" charset="0"/>
              </a:rPr>
              <a:t>SENDIRI MENGAMBIL TINDAKAN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SANGAT </a:t>
            </a:r>
            <a:r>
              <a:rPr lang="en-US" sz="2000" b="1" dirty="0" smtClean="0">
                <a:solidFill>
                  <a:prstClr val="black"/>
                </a:solidFill>
                <a:effectLst>
                  <a:glow rad="101600">
                    <a:prstClr val="white">
                      <a:alpha val="60000"/>
                    </a:prstClr>
                  </a:glow>
                </a:effectLst>
                <a:cs typeface="Arial" charset="0"/>
              </a:rPr>
              <a:t>STRATEGIK DENGAN PEMBUKAAN PASAR </a:t>
            </a:r>
            <a:r>
              <a:rPr lang="en-US" sz="2000" b="1" dirty="0">
                <a:solidFill>
                  <a:prstClr val="black"/>
                </a:solidFill>
                <a:effectLst>
                  <a:glow rad="101600">
                    <a:prstClr val="white">
                      <a:alpha val="60000"/>
                    </a:prstClr>
                  </a:glow>
                </a:effectLst>
                <a:cs typeface="Arial" charset="0"/>
              </a:rPr>
              <a:t>MADINAH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BEBAS RIBA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BERKEMBANG HINGGA MAMPU </a:t>
            </a:r>
            <a:r>
              <a:rPr lang="en-US" sz="2000" b="1" dirty="0" smtClean="0">
                <a:solidFill>
                  <a:prstClr val="black"/>
                </a:solidFill>
                <a:effectLst>
                  <a:glow rad="101600">
                    <a:prstClr val="white">
                      <a:alpha val="60000"/>
                    </a:prstClr>
                  </a:glow>
                </a:effectLst>
                <a:cs typeface="Arial" charset="0"/>
              </a:rPr>
              <a:t>MEMECAH </a:t>
            </a:r>
            <a:r>
              <a:rPr lang="en-US" sz="2000" b="1" dirty="0">
                <a:solidFill>
                  <a:prstClr val="black"/>
                </a:solidFill>
                <a:effectLst>
                  <a:glow rad="101600">
                    <a:prstClr val="white">
                      <a:alpha val="60000"/>
                    </a:prstClr>
                  </a:glow>
                </a:effectLst>
                <a:cs typeface="Arial" charset="0"/>
              </a:rPr>
              <a:t>MONOPOLI YAHUDI. KEJAYAAN INI MELAHIRKAN HARTAWAN2 ISLAM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AKTIF MENYUMBANG MENEGAKKAN SOSIO EKONOMI UMMAT ISLAM MELALUI SISTEM ZAKAT, WAKAF DAN KHAIRAT</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smtClean="0">
                <a:solidFill>
                  <a:prstClr val="black"/>
                </a:solidFill>
                <a:effectLst>
                  <a:glow rad="101600">
                    <a:prstClr val="white">
                      <a:alpha val="60000"/>
                    </a:prstClr>
                  </a:glow>
                </a:effectLst>
                <a:cs typeface="Arial" charset="0"/>
              </a:rPr>
              <a:t>4.  UMMAT </a:t>
            </a:r>
            <a:r>
              <a:rPr lang="en-US" sz="2000" b="1" dirty="0">
                <a:solidFill>
                  <a:prstClr val="black"/>
                </a:solidFill>
                <a:effectLst>
                  <a:glow rad="101600">
                    <a:prstClr val="white">
                      <a:alpha val="60000"/>
                    </a:prstClr>
                  </a:glow>
                </a:effectLst>
                <a:cs typeface="Arial" charset="0"/>
              </a:rPr>
              <a:t>ISLAM PERLU KEMBALI MENCONTOHI USAHAWAN DAN AHLI </a:t>
            </a:r>
            <a:r>
              <a:rPr lang="en-US" sz="2000" b="1" dirty="0" smtClean="0">
                <a:solidFill>
                  <a:prstClr val="black"/>
                </a:solidFill>
                <a:effectLst>
                  <a:glow rad="101600">
                    <a:prstClr val="white">
                      <a:alpha val="60000"/>
                    </a:prstClr>
                  </a:glow>
                </a:effectLst>
                <a:cs typeface="Arial" charset="0"/>
              </a:rPr>
              <a:t>KOPERAT </a:t>
            </a:r>
            <a:r>
              <a:rPr lang="en-US" sz="2000" b="1" dirty="0">
                <a:solidFill>
                  <a:prstClr val="black"/>
                </a:solidFill>
                <a:effectLst>
                  <a:glow rad="101600">
                    <a:prstClr val="white">
                      <a:alpha val="60000"/>
                    </a:prstClr>
                  </a:glow>
                </a:effectLst>
                <a:cs typeface="Arial" charset="0"/>
              </a:rPr>
              <a:t>ZAMAN MADINAH </a:t>
            </a:r>
            <a:r>
              <a:rPr lang="en-US" sz="2000" b="1" dirty="0" smtClean="0">
                <a:solidFill>
                  <a:prstClr val="black"/>
                </a:solidFill>
                <a:effectLst>
                  <a:glow rad="101600">
                    <a:prstClr val="white">
                      <a:alpha val="60000"/>
                    </a:prstClr>
                  </a:glow>
                </a:effectLst>
                <a:cs typeface="Arial" charset="0"/>
              </a:rPr>
              <a:t>DENGAN:</a:t>
            </a:r>
          </a:p>
          <a:p>
            <a:pPr algn="just">
              <a:defRPr/>
            </a:pPr>
            <a:r>
              <a:rPr lang="en-US" sz="2000" b="1" dirty="0" err="1" smtClean="0">
                <a:solidFill>
                  <a:prstClr val="black"/>
                </a:solidFill>
                <a:effectLst>
                  <a:glow rad="101600">
                    <a:prstClr val="white">
                      <a:alpha val="60000"/>
                    </a:prstClr>
                  </a:glow>
                </a:effectLst>
                <a:cs typeface="Arial" charset="0"/>
              </a:rPr>
              <a:t>i.MENGUTAMAKAN</a:t>
            </a:r>
            <a:r>
              <a:rPr lang="en-US" sz="2000" b="1" dirty="0" smtClean="0">
                <a:solidFill>
                  <a:prstClr val="black"/>
                </a:solidFill>
                <a:effectLst>
                  <a:glow rad="101600">
                    <a:prstClr val="white">
                      <a:alpha val="60000"/>
                    </a:prstClr>
                  </a:glow>
                </a:effectLst>
                <a:cs typeface="Arial" charset="0"/>
              </a:rPr>
              <a:t>  </a:t>
            </a:r>
            <a:r>
              <a:rPr lang="en-US" sz="2000" b="1" dirty="0">
                <a:solidFill>
                  <a:prstClr val="black"/>
                </a:solidFill>
                <a:effectLst>
                  <a:glow rad="101600">
                    <a:prstClr val="white">
                      <a:alpha val="60000"/>
                    </a:prstClr>
                  </a:glow>
                </a:effectLst>
                <a:cs typeface="Arial" charset="0"/>
              </a:rPr>
              <a:t>PRODUK TEMPATAN TERUTAMA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DIUSAHAKAN OLEH MASYARAKAT ISLAM</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err="1" smtClean="0">
                <a:solidFill>
                  <a:prstClr val="black"/>
                </a:solidFill>
                <a:effectLst>
                  <a:glow rad="101600">
                    <a:prstClr val="white">
                      <a:alpha val="60000"/>
                    </a:prstClr>
                  </a:glow>
                </a:effectLst>
                <a:cs typeface="Arial" charset="0"/>
              </a:rPr>
              <a:t>ii.MEMATUHI</a:t>
            </a:r>
            <a:r>
              <a:rPr lang="en-US" sz="2000" b="1" dirty="0" smtClean="0">
                <a:solidFill>
                  <a:prstClr val="black"/>
                </a:solidFill>
                <a:effectLst>
                  <a:glow rad="101600">
                    <a:prstClr val="white">
                      <a:alpha val="60000"/>
                    </a:prstClr>
                  </a:glow>
                </a:effectLst>
                <a:cs typeface="Arial" charset="0"/>
              </a:rPr>
              <a:t> </a:t>
            </a:r>
            <a:r>
              <a:rPr lang="en-US" sz="2000" b="1" dirty="0">
                <a:solidFill>
                  <a:prstClr val="black"/>
                </a:solidFill>
                <a:effectLst>
                  <a:glow rad="101600">
                    <a:prstClr val="white">
                      <a:alpha val="60000"/>
                    </a:prstClr>
                  </a:glow>
                </a:effectLst>
                <a:cs typeface="Arial" charset="0"/>
              </a:rPr>
              <a:t>SYARA' DALAM PENGURUSAN DAN PENGAGIHAN EKONOMI</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err="1" smtClean="0">
                <a:solidFill>
                  <a:prstClr val="black"/>
                </a:solidFill>
                <a:effectLst>
                  <a:glow rad="101600">
                    <a:prstClr val="white">
                      <a:alpha val="60000"/>
                    </a:prstClr>
                  </a:glow>
                </a:effectLst>
                <a:cs typeface="Arial" charset="0"/>
              </a:rPr>
              <a:t>iii.MENJAUHI</a:t>
            </a:r>
            <a:r>
              <a:rPr lang="en-US" sz="2000" b="1" dirty="0" smtClean="0">
                <a:solidFill>
                  <a:prstClr val="black"/>
                </a:solidFill>
                <a:effectLst>
                  <a:glow rad="101600">
                    <a:prstClr val="white">
                      <a:alpha val="60000"/>
                    </a:prstClr>
                  </a:glow>
                </a:effectLst>
                <a:cs typeface="Arial" charset="0"/>
              </a:rPr>
              <a:t> </a:t>
            </a:r>
            <a:r>
              <a:rPr lang="en-US" sz="2000" b="1" dirty="0">
                <a:solidFill>
                  <a:prstClr val="black"/>
                </a:solidFill>
                <a:effectLst>
                  <a:glow rad="101600">
                    <a:prstClr val="white">
                      <a:alpha val="60000"/>
                    </a:prstClr>
                  </a:glow>
                </a:effectLst>
                <a:cs typeface="Arial" charset="0"/>
              </a:rPr>
              <a:t>URUSNIAGA HARAM </a:t>
            </a:r>
            <a:r>
              <a:rPr lang="en-US" sz="2000" b="1" dirty="0" smtClean="0">
                <a:solidFill>
                  <a:prstClr val="black"/>
                </a:solidFill>
                <a:effectLst>
                  <a:glow rad="101600">
                    <a:prstClr val="white">
                      <a:alpha val="60000"/>
                    </a:prstClr>
                  </a:glow>
                </a:effectLst>
                <a:cs typeface="Arial" charset="0"/>
              </a:rPr>
              <a:t>APATAH LAGI </a:t>
            </a:r>
            <a:r>
              <a:rPr lang="en-US" sz="2000" b="1" dirty="0">
                <a:solidFill>
                  <a:prstClr val="black"/>
                </a:solidFill>
                <a:effectLst>
                  <a:glow rad="101600">
                    <a:prstClr val="white">
                      <a:alpha val="60000"/>
                    </a:prstClr>
                  </a:glow>
                </a:effectLst>
                <a:cs typeface="Arial" charset="0"/>
              </a:rPr>
              <a:t>IANYA DITERAJUI OLEH NON MUSLIM</a:t>
            </a:r>
            <a:r>
              <a:rPr lang="en-US" sz="2000" b="1" dirty="0" smtClean="0">
                <a:solidFill>
                  <a:prstClr val="black"/>
                </a:solidFill>
                <a:effectLst>
                  <a:glow rad="101600">
                    <a:prstClr val="white">
                      <a:alpha val="60000"/>
                    </a:prstClr>
                  </a:glow>
                </a:effectLst>
                <a:cs typeface="Arial" charset="0"/>
              </a:rPr>
              <a:t>.</a:t>
            </a:r>
          </a:p>
          <a:p>
            <a:pPr algn="just">
              <a:defRPr/>
            </a:pPr>
            <a:r>
              <a:rPr lang="en-US" sz="2000" b="1" dirty="0" err="1" smtClean="0">
                <a:solidFill>
                  <a:prstClr val="black"/>
                </a:solidFill>
                <a:effectLst>
                  <a:glow rad="101600">
                    <a:prstClr val="white">
                      <a:alpha val="60000"/>
                    </a:prstClr>
                  </a:glow>
                </a:effectLst>
                <a:cs typeface="Arial" charset="0"/>
              </a:rPr>
              <a:t>iv.BERSIKAP</a:t>
            </a:r>
            <a:r>
              <a:rPr lang="en-US" sz="2000" b="1" dirty="0" smtClean="0">
                <a:solidFill>
                  <a:prstClr val="black"/>
                </a:solidFill>
                <a:effectLst>
                  <a:glow rad="101600">
                    <a:prstClr val="white">
                      <a:alpha val="60000"/>
                    </a:prstClr>
                  </a:glow>
                </a:effectLst>
                <a:cs typeface="Arial" charset="0"/>
              </a:rPr>
              <a:t> </a:t>
            </a:r>
            <a:r>
              <a:rPr lang="en-US" sz="2000" b="1" dirty="0">
                <a:solidFill>
                  <a:prstClr val="black"/>
                </a:solidFill>
                <a:effectLst>
                  <a:glow rad="101600">
                    <a:prstClr val="white">
                      <a:alpha val="60000"/>
                    </a:prstClr>
                  </a:glow>
                </a:effectLst>
                <a:cs typeface="Arial" charset="0"/>
              </a:rPr>
              <a:t>DAYA SAING DAN BERANI MENEROKAI PASARAN- PASARAN BARU </a:t>
            </a:r>
            <a:r>
              <a:rPr lang="en-US" sz="2000" b="1" dirty="0" smtClean="0">
                <a:solidFill>
                  <a:prstClr val="black"/>
                </a:solidFill>
                <a:effectLst>
                  <a:glow rad="101600">
                    <a:prstClr val="white">
                      <a:alpha val="60000"/>
                    </a:prstClr>
                  </a:glow>
                </a:effectLst>
                <a:cs typeface="Arial" charset="0"/>
              </a:rPr>
              <a:t>YANG  </a:t>
            </a:r>
            <a:r>
              <a:rPr lang="en-US" sz="2000" b="1" dirty="0">
                <a:solidFill>
                  <a:prstClr val="black"/>
                </a:solidFill>
                <a:effectLst>
                  <a:glow rad="101600">
                    <a:prstClr val="white">
                      <a:alpha val="60000"/>
                    </a:prstClr>
                  </a:glow>
                </a:effectLst>
                <a:cs typeface="Arial" charset="0"/>
              </a:rPr>
              <a:t>LEBIH </a:t>
            </a:r>
            <a:r>
              <a:rPr lang="en-US" sz="2000" b="1" dirty="0" smtClean="0">
                <a:solidFill>
                  <a:prstClr val="black"/>
                </a:solidFill>
                <a:effectLst>
                  <a:glow rad="101600">
                    <a:prstClr val="white">
                      <a:alpha val="60000"/>
                    </a:prstClr>
                  </a:glow>
                </a:effectLst>
                <a:cs typeface="Arial" charset="0"/>
              </a:rPr>
              <a:t>MENCABAR.</a:t>
            </a:r>
            <a:endParaRPr lang="en-US" sz="2000" dirty="0">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65865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28610" y="64949"/>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95536" y="1550640"/>
            <a:ext cx="8382000" cy="1569660"/>
          </a:xfrm>
          <a:prstGeom prst="rect">
            <a:avLst/>
          </a:prstGeom>
          <a:solidFill>
            <a:schemeClr val="bg1">
              <a:alpha val="49000"/>
            </a:schemeClr>
          </a:solidFill>
        </p:spPr>
        <p:txBody>
          <a:bodyPr wrap="square">
            <a:spAutoFit/>
          </a:bodyPr>
          <a:lstStyle/>
          <a:p>
            <a:pPr algn="ctr" rtl="1"/>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وَعَلَى آلِهِ وَأَصْحَابِهِ وَمَنْ تَبِعَهُمْ بِإِحْسَانٍ إِلَى يَوْمِ الدِّيْنِ. </a:t>
            </a:r>
            <a:endParaRPr lang="ms-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96578"/>
            <a:ext cx="9144000" cy="1692771"/>
          </a:xfrm>
          <a:prstGeom prst="rect">
            <a:avLst/>
          </a:prstGeom>
          <a:solidFill>
            <a:srgbClr val="00B0F0">
              <a:alpha val="35000"/>
            </a:srgbClr>
          </a:solidFill>
          <a:ln w="57150">
            <a:noFill/>
          </a:ln>
        </p:spPr>
        <p:txBody>
          <a:bodyPr wrap="square">
            <a:spAutoFit/>
          </a:bodyPr>
          <a:lstStyle/>
          <a:p>
            <a:pPr algn="ctr"/>
            <a:r>
              <a:rPr lang="ms-MY"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 Allah, cucurilah rahmat dan sejahtera ke atas Nabi </a:t>
            </a:r>
            <a:r>
              <a:rPr lang="ms-MY" sz="26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Muhammad</a:t>
            </a:r>
            <a:r>
              <a:rPr lang="ms-MY"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dan ke atas keluarganya, para sahabatnya dan para pengikut baginda sehingga hari pembalasan.</a:t>
            </a:r>
            <a:endParaRPr lang="ms-MY" sz="26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621256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295400" y="229905"/>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432048" y="1631032"/>
            <a:ext cx="8316416" cy="1754326"/>
          </a:xfrm>
          <a:prstGeom prst="rect">
            <a:avLst/>
          </a:prstGeom>
          <a:solidFill>
            <a:schemeClr val="bg1">
              <a:alpha val="47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وَلاَ تَمُوْتُنَّ إِلاَّ وَأَنْتُمْ مُسْلِمُوْنَ.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270737"/>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Allah</a:t>
            </a:r>
            <a:r>
              <a:rPr lang="en-US"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sebenar-benarnya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janganlah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mati</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melainkan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dalam</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keadaan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Islam.</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val="621256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5790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8081" y="179293"/>
            <a:ext cx="8534399" cy="843613"/>
          </a:xfrm>
          <a:prstGeom prst="rect">
            <a:avLst/>
          </a:prstGeom>
          <a:noFill/>
          <a:ln w="25400" cap="flat" cmpd="sng" algn="ctr">
            <a:noFill/>
            <a:prstDash val="solid"/>
          </a:ln>
          <a:effectLst/>
        </p:spPr>
        <p:txBody>
          <a:bodyPr spcFirstLastPara="0" vert="horz" wrap="square" lIns="43911" tIns="36291" rIns="43911" bIns="36291" numCol="1" spcCol="1270" anchor="ctr" anchorCtr="0">
            <a:noAutofit/>
          </a:bodyPr>
          <a:lstStyle/>
          <a:p>
            <a:pPr lvl="0" algn="ctr" defTabSz="533400">
              <a:lnSpc>
                <a:spcPct val="90000"/>
              </a:lnSpc>
              <a:spcBef>
                <a:spcPct val="0"/>
              </a:spcBef>
              <a:spcAft>
                <a:spcPct val="35000"/>
              </a:spcAft>
            </a:pP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Firman</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Allah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Taala</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Surah </a:t>
            </a:r>
            <a:r>
              <a:rPr lang="en-US"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Al </a:t>
            </a:r>
            <a:r>
              <a:rPr lang="en-US" sz="3000" dirty="0" err="1"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Anfal</a:t>
            </a:r>
            <a:r>
              <a:rPr lang="en-MY" sz="3000" dirty="0" smtClean="0">
                <a:ln w="317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Ayat</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 </a:t>
            </a:r>
            <a:r>
              <a:rPr lang="en-MY" sz="30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rPr>
              <a:t>60:</a:t>
            </a:r>
            <a:endParaRPr kumimoji="0" lang="en-MY" sz="3000" b="0" i="0" u="none" strike="noStrike" kern="1200" cap="none" spc="0" normalizeH="0" baseline="0" noProof="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uLnTx/>
              <a:uFillTx/>
              <a:latin typeface="Arial Black" pitchFamily="34" charset="0"/>
            </a:endParaRPr>
          </a:p>
        </p:txBody>
      </p:sp>
      <p:sp>
        <p:nvSpPr>
          <p:cNvPr id="4" name="Rectangle 3"/>
          <p:cNvSpPr/>
          <p:nvPr/>
        </p:nvSpPr>
        <p:spPr>
          <a:xfrm>
            <a:off x="116904" y="3933056"/>
            <a:ext cx="8991600" cy="2862322"/>
          </a:xfrm>
          <a:prstGeom prst="rect">
            <a:avLst/>
          </a:prstGeom>
          <a:solidFill>
            <a:srgbClr val="0070C0">
              <a:alpha val="45000"/>
            </a:srgbClr>
          </a:solidFill>
        </p:spPr>
        <p:txBody>
          <a:bodyPr wrap="square">
            <a:spAutoFit/>
          </a:bodyPr>
          <a:lstStyle/>
          <a:p>
            <a:pPr algn="ct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sediakanlah untuk menentang mereka (musuh yang menceroboh) segala jenis kekuatan yang dapat kamu sediakan dan dari pasukan-pasukan berkuda yang lengkap sedia, untuk menggerunkan dengan persediaan itu musuh Allah dan musuh kamu serta musuh-musuh yang lain dari mereka yang kamu tidak mengetahuinya; sedang Allah mengetahuinya dan apa sahaja yang kamu belanjakan pada jalan Allah akan disempurnakan </a:t>
            </a:r>
            <a:r>
              <a:rPr lang="ms-MY"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balasanNya</a:t>
            </a:r>
            <a:r>
              <a:rPr lang="ms-MY"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kepada kamu dan kamu tidak akan dianiaya”.</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5" name="Rectangle 4"/>
          <p:cNvSpPr/>
          <p:nvPr/>
        </p:nvSpPr>
        <p:spPr>
          <a:xfrm>
            <a:off x="286073" y="1124744"/>
            <a:ext cx="8534399" cy="2800767"/>
          </a:xfrm>
          <a:prstGeom prst="rect">
            <a:avLst/>
          </a:prstGeom>
          <a:solidFill>
            <a:schemeClr val="bg1">
              <a:alpha val="4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وَأَعِدُّوا لَهُم مَّا اسْتَطَعْتُم مِّن قُوَّةٍ وَمِن رِّبَاطِ الْخَيْلِ تُرْهِبُونَ بِهِ عَدُوَّ اللَّهِ وَعَدُوَّكُمْ وَآخَرِينَ مِن دُونِهِمْ لَا تَعْلَمُونَهُمُ اللَّهُ يَعْلَمُهُمْ ۚ وَمَا تُنفِقُوا مِن شَيْءٍ فِي سَبِيلِ اللَّهِ يُوَفَّ إِلَيْكُمْ وَأَنتُمْ لَا تُظْلَمُونَ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7504" y="329515"/>
            <a:ext cx="8928992" cy="553998"/>
          </a:xfrm>
          <a:prstGeom prst="rect">
            <a:avLst/>
          </a:prstGeom>
        </p:spPr>
        <p:txBody>
          <a:bodyPr wrap="square">
            <a:spAutoFit/>
          </a:bodyPr>
          <a:lstStyle/>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Menitik</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Beratkan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Kekuatan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Fizikal</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547664" y="4830251"/>
            <a:ext cx="6480720" cy="830997"/>
          </a:xfrm>
          <a:prstGeom prst="rect">
            <a:avLst/>
          </a:prstGeom>
          <a:solidFill>
            <a:srgbClr val="92D050">
              <a:alpha val="85000"/>
            </a:srgbClr>
          </a:solidFill>
          <a:ln w="38100">
            <a:solidFill>
              <a:schemeClr val="tx1"/>
            </a:solidFill>
          </a:ln>
          <a:effectLst>
            <a:glow rad="101600">
              <a:schemeClr val="bg1">
                <a:alpha val="60000"/>
              </a:schemeClr>
            </a:glow>
          </a:effectLst>
        </p:spPr>
        <p:txBody>
          <a:bodyPr wrap="square">
            <a:spAutoFit/>
          </a:bodyPr>
          <a:lstStyle/>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Berjaya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kurangkan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monopoli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perniagaan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golongan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Cloud Callout 4"/>
          <p:cNvSpPr/>
          <p:nvPr/>
        </p:nvSpPr>
        <p:spPr>
          <a:xfrm>
            <a:off x="539552" y="1589891"/>
            <a:ext cx="4176464" cy="1152128"/>
          </a:xfrm>
          <a:prstGeom prst="cloudCallout">
            <a:avLst>
              <a:gd name="adj1" fmla="val -47886"/>
              <a:gd name="adj2" fmla="val 10243"/>
            </a:avLst>
          </a:prstGeom>
          <a:ln>
            <a:solidFill>
              <a:schemeClr val="tx1"/>
            </a:solidFill>
          </a:ln>
          <a:effectLst>
            <a:glow rad="101600">
              <a:schemeClr val="bg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Ekonomi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Curved Down Arrow 5"/>
          <p:cNvSpPr/>
          <p:nvPr/>
        </p:nvSpPr>
        <p:spPr>
          <a:xfrm rot="19056971" flipH="1">
            <a:off x="2305944" y="3591658"/>
            <a:ext cx="2166712" cy="739755"/>
          </a:xfrm>
          <a:prstGeom prst="curvedDownArrow">
            <a:avLst>
              <a:gd name="adj1" fmla="val 25000"/>
              <a:gd name="adj2" fmla="val 49733"/>
              <a:gd name="adj3" fmla="val 25000"/>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
        <p:nvSpPr>
          <p:cNvPr id="7" name="Cloud Callout 6"/>
          <p:cNvSpPr/>
          <p:nvPr/>
        </p:nvSpPr>
        <p:spPr>
          <a:xfrm>
            <a:off x="3342136" y="2436273"/>
            <a:ext cx="5478335" cy="2177954"/>
          </a:xfrm>
          <a:prstGeom prst="cloudCallout">
            <a:avLst>
              <a:gd name="adj1" fmla="val -47886"/>
              <a:gd name="adj2" fmla="val 10243"/>
            </a:avLst>
          </a:prstGeom>
          <a:solidFill>
            <a:srgbClr val="92D050"/>
          </a:solidFill>
          <a:ln>
            <a:solidFill>
              <a:schemeClr val="tx1"/>
            </a:solidFill>
          </a:ln>
          <a:effectLst>
            <a:glow rad="101600">
              <a:schemeClr val="bg1">
                <a:alpha val="60000"/>
              </a:schemeClr>
            </a:glow>
            <a:outerShdw blurRad="40000" dist="20000" dir="5400000" rotWithShape="0">
              <a:srgbClr val="000000">
                <a:alpha val="38000"/>
              </a:srgb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membuka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pasar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perniagaan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selepas</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hijrah</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73498" y="2325688"/>
            <a:ext cx="5106878" cy="1569660"/>
          </a:xfrm>
          <a:prstGeom prst="rect">
            <a:avLst/>
          </a:prstGeom>
          <a:solidFill>
            <a:schemeClr val="accent3">
              <a:lumMod val="50000"/>
              <a:alpha val="63000"/>
            </a:schemeClr>
          </a:solidFill>
          <a:ln w="38100">
            <a:solidFill>
              <a:schemeClr val="tx1"/>
            </a:solidFill>
          </a:ln>
          <a:effectLst>
            <a:glow rad="101600">
              <a:schemeClr val="bg1">
                <a:alpha val="60000"/>
              </a:schemeClr>
            </a:glow>
          </a:effectLst>
        </p:spPr>
        <p:txBody>
          <a:bodyPr wrap="square">
            <a:spAutoFit/>
          </a:bodyPr>
          <a:lstStyle/>
          <a:p>
            <a:pPr algn="ct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Saranan tersebut telah disambut baik oleh </a:t>
            </a:r>
            <a:r>
              <a:rPr lang="ms-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Saidina</a:t>
            </a: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ms-MY"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Uthman</a:t>
            </a:r>
            <a:r>
              <a:rPr lang="ms-MY"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bin </a:t>
            </a:r>
            <a:endParaRPr lang="ms-MY"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ms-MY"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al-Affan</a:t>
            </a:r>
            <a:endParaRPr lang="ar-SA"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4" name="Rectangle 3"/>
          <p:cNvSpPr/>
          <p:nvPr/>
        </p:nvSpPr>
        <p:spPr>
          <a:xfrm>
            <a:off x="179512" y="165448"/>
            <a:ext cx="878497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Menggalakkan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Amalan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Berwakaf</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3563888" y="1280954"/>
            <a:ext cx="5106878" cy="830997"/>
          </a:xfrm>
          <a:prstGeom prst="rect">
            <a:avLst/>
          </a:prstGeom>
          <a:solidFill>
            <a:schemeClr val="accent2">
              <a:lumMod val="50000"/>
              <a:alpha val="64000"/>
            </a:schemeClr>
          </a:solidFill>
          <a:ln w="38100">
            <a:solidFill>
              <a:schemeClr val="tx1"/>
            </a:solidFill>
          </a:ln>
          <a:effectLst>
            <a:glow rad="101600">
              <a:schemeClr val="bg1">
                <a:alpha val="60000"/>
              </a:schemeClr>
            </a:glow>
          </a:effectLst>
        </p:spPr>
        <p:txBody>
          <a:bodyPr wrap="square">
            <a:spAutoFit/>
          </a:bodyPr>
          <a:lstStyle/>
          <a:p>
            <a:pPr algn="ctr" rtl="1"/>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Membangunkan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Ekonomi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Umat</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Islam di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Madinah</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6" name="Rectangle 5"/>
          <p:cNvSpPr/>
          <p:nvPr/>
        </p:nvSpPr>
        <p:spPr>
          <a:xfrm>
            <a:off x="3563888" y="4038163"/>
            <a:ext cx="5116488" cy="830997"/>
          </a:xfrm>
          <a:prstGeom prst="rect">
            <a:avLst/>
          </a:prstGeom>
          <a:solidFill>
            <a:srgbClr val="7030A0">
              <a:alpha val="63000"/>
            </a:srgbClr>
          </a:solidFill>
          <a:ln w="38100">
            <a:solidFill>
              <a:schemeClr val="tx1"/>
            </a:solidFill>
          </a:ln>
          <a:effectLst>
            <a:glow rad="101600">
              <a:schemeClr val="bg1">
                <a:alpha val="60000"/>
              </a:schemeClr>
            </a:glow>
          </a:effectLst>
        </p:spPr>
        <p:txBody>
          <a:bodyPr wrap="square">
            <a:spAutoFit/>
          </a:bodyP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membeli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telaga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Ruumah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atau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a:p>
            <a:pPr algn="ct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Bi’ru</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Ruumah</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endParaRPr>
          </a:p>
        </p:txBody>
      </p:sp>
      <p:sp>
        <p:nvSpPr>
          <p:cNvPr id="7" name="Down Arrow Callout 6"/>
          <p:cNvSpPr/>
          <p:nvPr/>
        </p:nvSpPr>
        <p:spPr>
          <a:xfrm>
            <a:off x="332909" y="5157192"/>
            <a:ext cx="8437616" cy="1419028"/>
          </a:xfrm>
          <a:prstGeom prst="downArrowCallou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Mewakafkan</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telaga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kepada</a:t>
            </a:r>
            <a:r>
              <a:rPr lang="en-US" sz="2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 orang </a:t>
            </a:r>
            <a:r>
              <a:rPr lang="en-US" sz="2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Times New Roman"/>
              </a:rPr>
              <a:t>ramai</a:t>
            </a:r>
            <a:endParaRPr lang="ms-MY" sz="2200" dirty="0"/>
          </a:p>
        </p:txBody>
      </p:sp>
      <p:sp>
        <p:nvSpPr>
          <p:cNvPr id="8" name="Curved Down Arrow 7"/>
          <p:cNvSpPr/>
          <p:nvPr/>
        </p:nvSpPr>
        <p:spPr>
          <a:xfrm rot="19056971" flipH="1">
            <a:off x="1917355" y="4376569"/>
            <a:ext cx="1607228" cy="739755"/>
          </a:xfrm>
          <a:prstGeom prst="curvedDownArrow">
            <a:avLst>
              <a:gd name="adj1" fmla="val 25000"/>
              <a:gd name="adj2" fmla="val 49733"/>
              <a:gd name="adj3" fmla="val 25000"/>
            </a:avLst>
          </a:prstGeom>
          <a:solidFill>
            <a:schemeClr val="tx2">
              <a:lumMod val="60000"/>
              <a:lumOff val="40000"/>
            </a:schemeClr>
          </a:solidFill>
          <a:ln>
            <a:solidFill>
              <a:schemeClr val="tx1"/>
            </a:solidFill>
          </a:ln>
          <a:effectLst>
            <a:glow rad="101600">
              <a:schemeClr val="bg1">
                <a:alpha val="60000"/>
              </a:schemeClr>
            </a:glo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ms-MY">
              <a:solidFill>
                <a:schemeClr val="tx1"/>
              </a:solidFill>
            </a:endParaRPr>
          </a:p>
        </p:txBody>
      </p:sp>
    </p:spTree>
    <p:extLst>
      <p:ext uri="{BB962C8B-B14F-4D97-AF65-F5344CB8AC3E}">
        <p14:creationId xmlns:p14="http://schemas.microsoft.com/office/powerpoint/2010/main" val="362803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1527</Words>
  <Application>Microsoft Office PowerPoint</Application>
  <PresentationFormat>On-screen Show (4:3)</PresentationFormat>
  <Paragraphs>157</Paragraphs>
  <Slides>34</Slides>
  <Notes>0</Notes>
  <HiddenSlides>0</HiddenSlides>
  <MMClips>0</MMClips>
  <ScaleCrop>false</ScaleCrop>
  <HeadingPairs>
    <vt:vector size="4" baseType="variant">
      <vt:variant>
        <vt:lpstr>Theme</vt:lpstr>
      </vt:variant>
      <vt:variant>
        <vt:i4>5</vt:i4>
      </vt:variant>
      <vt:variant>
        <vt:lpstr>Slide Titles</vt:lpstr>
      </vt:variant>
      <vt:variant>
        <vt:i4>34</vt:i4>
      </vt:variant>
    </vt:vector>
  </HeadingPairs>
  <TitlesOfParts>
    <vt:vector size="39" baseType="lpstr">
      <vt:lpstr>Office Theme</vt:lpstr>
      <vt:lpstr>1_Office Theme</vt:lpstr>
      <vt:lpstr>2_Office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USER</cp:lastModifiedBy>
  <cp:revision>8</cp:revision>
  <dcterms:created xsi:type="dcterms:W3CDTF">2019-10-02T01:43:29Z</dcterms:created>
  <dcterms:modified xsi:type="dcterms:W3CDTF">2019-10-03T08:21:15Z</dcterms:modified>
</cp:coreProperties>
</file>